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7" r:id="rId4"/>
  </p:sldMasterIdLst>
  <p:notesMasterIdLst>
    <p:notesMasterId r:id="rId96"/>
  </p:notesMasterIdLst>
  <p:handoutMasterIdLst>
    <p:handoutMasterId r:id="rId97"/>
  </p:handoutMasterIdLst>
  <p:sldIdLst>
    <p:sldId id="332" r:id="rId5"/>
    <p:sldId id="333" r:id="rId6"/>
    <p:sldId id="274" r:id="rId7"/>
    <p:sldId id="378" r:id="rId8"/>
    <p:sldId id="335" r:id="rId9"/>
    <p:sldId id="379" r:id="rId10"/>
    <p:sldId id="337" r:id="rId11"/>
    <p:sldId id="338" r:id="rId12"/>
    <p:sldId id="339" r:id="rId13"/>
    <p:sldId id="340" r:id="rId14"/>
    <p:sldId id="341" r:id="rId15"/>
    <p:sldId id="342" r:id="rId16"/>
    <p:sldId id="343" r:id="rId17"/>
    <p:sldId id="344" r:id="rId18"/>
    <p:sldId id="345" r:id="rId19"/>
    <p:sldId id="346" r:id="rId20"/>
    <p:sldId id="347" r:id="rId21"/>
    <p:sldId id="385" r:id="rId22"/>
    <p:sldId id="360" r:id="rId23"/>
    <p:sldId id="361" r:id="rId24"/>
    <p:sldId id="362" r:id="rId25"/>
    <p:sldId id="363" r:id="rId26"/>
    <p:sldId id="364" r:id="rId27"/>
    <p:sldId id="365" r:id="rId28"/>
    <p:sldId id="366" r:id="rId29"/>
    <p:sldId id="367" r:id="rId30"/>
    <p:sldId id="368" r:id="rId31"/>
    <p:sldId id="369" r:id="rId32"/>
    <p:sldId id="370" r:id="rId33"/>
    <p:sldId id="382" r:id="rId34"/>
    <p:sldId id="372" r:id="rId35"/>
    <p:sldId id="373" r:id="rId36"/>
    <p:sldId id="374" r:id="rId37"/>
    <p:sldId id="383" r:id="rId38"/>
    <p:sldId id="437" r:id="rId39"/>
    <p:sldId id="386" r:id="rId40"/>
    <p:sldId id="405" r:id="rId41"/>
    <p:sldId id="462" r:id="rId42"/>
    <p:sldId id="463" r:id="rId43"/>
    <p:sldId id="464" r:id="rId44"/>
    <p:sldId id="406" r:id="rId45"/>
    <p:sldId id="407" r:id="rId46"/>
    <p:sldId id="412" r:id="rId47"/>
    <p:sldId id="413" r:id="rId48"/>
    <p:sldId id="414" r:id="rId49"/>
    <p:sldId id="415" r:id="rId50"/>
    <p:sldId id="416" r:id="rId51"/>
    <p:sldId id="417" r:id="rId52"/>
    <p:sldId id="418" r:id="rId53"/>
    <p:sldId id="419" r:id="rId54"/>
    <p:sldId id="420" r:id="rId55"/>
    <p:sldId id="421" r:id="rId56"/>
    <p:sldId id="422" r:id="rId57"/>
    <p:sldId id="423" r:id="rId58"/>
    <p:sldId id="424" r:id="rId59"/>
    <p:sldId id="425" r:id="rId60"/>
    <p:sldId id="426" r:id="rId61"/>
    <p:sldId id="427" r:id="rId62"/>
    <p:sldId id="428" r:id="rId63"/>
    <p:sldId id="429" r:id="rId64"/>
    <p:sldId id="430" r:id="rId65"/>
    <p:sldId id="431" r:id="rId66"/>
    <p:sldId id="432" r:id="rId67"/>
    <p:sldId id="433" r:id="rId68"/>
    <p:sldId id="434" r:id="rId69"/>
    <p:sldId id="435" r:id="rId70"/>
    <p:sldId id="436" r:id="rId71"/>
    <p:sldId id="457" r:id="rId72"/>
    <p:sldId id="456" r:id="rId73"/>
    <p:sldId id="438" r:id="rId74"/>
    <p:sldId id="439" r:id="rId75"/>
    <p:sldId id="440" r:id="rId76"/>
    <p:sldId id="441" r:id="rId77"/>
    <p:sldId id="442" r:id="rId78"/>
    <p:sldId id="443" r:id="rId79"/>
    <p:sldId id="444" r:id="rId80"/>
    <p:sldId id="445" r:id="rId81"/>
    <p:sldId id="446" r:id="rId82"/>
    <p:sldId id="447" r:id="rId83"/>
    <p:sldId id="448" r:id="rId84"/>
    <p:sldId id="449" r:id="rId85"/>
    <p:sldId id="450" r:id="rId86"/>
    <p:sldId id="451" r:id="rId87"/>
    <p:sldId id="452" r:id="rId88"/>
    <p:sldId id="453" r:id="rId89"/>
    <p:sldId id="454" r:id="rId90"/>
    <p:sldId id="455" r:id="rId91"/>
    <p:sldId id="458" r:id="rId92"/>
    <p:sldId id="459" r:id="rId93"/>
    <p:sldId id="460" r:id="rId94"/>
    <p:sldId id="461" r:id="rId95"/>
  </p:sldIdLst>
  <p:sldSz cx="9144000" cy="6858000" type="screen4x3"/>
  <p:notesSz cx="6934200" cy="9220200"/>
  <p:defaultTex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ollen Barmer" initials="HLB"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4F82"/>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65" autoAdjust="0"/>
    <p:restoredTop sz="94639" autoAdjust="0"/>
  </p:normalViewPr>
  <p:slideViewPr>
    <p:cSldViewPr>
      <p:cViewPr>
        <p:scale>
          <a:sx n="90" d="100"/>
          <a:sy n="90" d="100"/>
        </p:scale>
        <p:origin x="-1014" y="4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5588"/>
    </p:cViewPr>
  </p:sorterViewPr>
  <p:notesViewPr>
    <p:cSldViewPr>
      <p:cViewPr>
        <p:scale>
          <a:sx n="70" d="100"/>
          <a:sy n="70" d="100"/>
        </p:scale>
        <p:origin x="-3192" y="-888"/>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handoutMaster" Target="handoutMasters/handoutMaster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png"/></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Line 15"/>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sp>
        <p:nvSpPr>
          <p:cNvPr id="10" name="Rectangle 20"/>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5CC1855B-19C6-4128-825F-F41EF34AFCE4}" type="slidenum">
              <a:rPr lang="en-US" b="1"/>
              <a:pPr algn="ctr" defTabSz="901700" eaLnBrk="0" hangingPunct="0">
                <a:lnSpc>
                  <a:spcPct val="90000"/>
                </a:lnSpc>
                <a:spcBef>
                  <a:spcPct val="0"/>
                </a:spcBef>
              </a:pPr>
              <a:t>‹#›</a:t>
            </a:fld>
            <a:endParaRPr lang="en-US" b="1" dirty="0"/>
          </a:p>
        </p:txBody>
      </p:sp>
      <p:sp>
        <p:nvSpPr>
          <p:cNvPr id="11"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CERT Division</a:t>
            </a:r>
          </a:p>
        </p:txBody>
      </p:sp>
      <p:sp>
        <p:nvSpPr>
          <p:cNvPr id="12" name="Rectangle 19"/>
          <p:cNvSpPr>
            <a:spLocks noChangeArrowheads="1"/>
          </p:cNvSpPr>
          <p:nvPr/>
        </p:nvSpPr>
        <p:spPr bwMode="auto">
          <a:xfrm>
            <a:off x="4443046" y="8915400"/>
            <a:ext cx="2110154" cy="20007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pic>
        <p:nvPicPr>
          <p:cNvPr id="13" name="Picture 12" descr="powerpoint signatur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8831160"/>
            <a:ext cx="4186996" cy="312840"/>
          </a:xfrm>
          <a:prstGeom prst="rect">
            <a:avLst/>
          </a:prstGeom>
        </p:spPr>
      </p:pic>
    </p:spTree>
    <p:extLst>
      <p:ext uri="{BB962C8B-B14F-4D97-AF65-F5344CB8AC3E}">
        <p14:creationId xmlns:p14="http://schemas.microsoft.com/office/powerpoint/2010/main" val="30215094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4"/>
          <p:cNvSpPr>
            <a:spLocks noGrp="1" noRot="1" noChangeAspect="1" noChangeArrowheads="1" noTextEdit="1"/>
          </p:cNvSpPr>
          <p:nvPr>
            <p:ph type="sldImg" idx="2"/>
          </p:nvPr>
        </p:nvSpPr>
        <p:spPr bwMode="auto">
          <a:xfrm>
            <a:off x="1162050" y="692150"/>
            <a:ext cx="4610100" cy="3457575"/>
          </a:xfrm>
          <a:prstGeom prst="rect">
            <a:avLst/>
          </a:prstGeom>
          <a:noFill/>
          <a:ln w="9525">
            <a:solidFill>
              <a:srgbClr val="000000"/>
            </a:solidFill>
            <a:miter lim="800000"/>
            <a:headEnd/>
            <a:tailEnd/>
          </a:ln>
          <a:effectLst/>
        </p:spPr>
      </p:sp>
      <p:sp>
        <p:nvSpPr>
          <p:cNvPr id="10" name="Rectangle 9"/>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3C173182-E56E-4B39-B792-53420CCC9B1A}" type="slidenum">
              <a:rPr lang="en-US" b="1"/>
              <a:pPr algn="ctr" defTabSz="901700" eaLnBrk="0" hangingPunct="0">
                <a:lnSpc>
                  <a:spcPct val="90000"/>
                </a:lnSpc>
                <a:spcBef>
                  <a:spcPct val="0"/>
                </a:spcBef>
              </a:pPr>
              <a:t>‹#›</a:t>
            </a:fld>
            <a:endParaRPr lang="en-US" b="1" dirty="0"/>
          </a:p>
        </p:txBody>
      </p:sp>
      <p:sp>
        <p:nvSpPr>
          <p:cNvPr id="11" name="Line 17"/>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sp>
        <p:nvSpPr>
          <p:cNvPr id="12" name="Rectangle 3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CERT Division</a:t>
            </a:r>
            <a:endParaRPr lang="en-US" dirty="0"/>
          </a:p>
        </p:txBody>
      </p:sp>
      <p:sp>
        <p:nvSpPr>
          <p:cNvPr id="14" name="Rectangle 19"/>
          <p:cNvSpPr>
            <a:spLocks noChangeArrowheads="1"/>
          </p:cNvSpPr>
          <p:nvPr/>
        </p:nvSpPr>
        <p:spPr bwMode="auto">
          <a:xfrm>
            <a:off x="4443046" y="8915400"/>
            <a:ext cx="2110154" cy="20007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pic>
        <p:nvPicPr>
          <p:cNvPr id="15" name="Picture 14" descr="powerpoint signatur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8831160"/>
            <a:ext cx="4186996" cy="312840"/>
          </a:xfrm>
          <a:prstGeom prst="rect">
            <a:avLst/>
          </a:prstGeom>
        </p:spPr>
      </p:pic>
    </p:spTree>
    <p:extLst>
      <p:ext uri="{BB962C8B-B14F-4D97-AF65-F5344CB8AC3E}">
        <p14:creationId xmlns:p14="http://schemas.microsoft.com/office/powerpoint/2010/main" val="3310936681"/>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06400" indent="-1206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2pPr>
    <a:lvl3pPr marL="741363" indent="-115888"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3pPr>
    <a:lvl4pPr marL="1143000" indent="-169863" algn="l" rtl="0" fontAlgn="base">
      <a:spcBef>
        <a:spcPct val="30000"/>
      </a:spcBef>
      <a:spcAft>
        <a:spcPct val="0"/>
      </a:spcAft>
      <a:buSzPct val="90000"/>
      <a:buChar char="o"/>
      <a:defRPr sz="1000" kern="1200">
        <a:solidFill>
          <a:schemeClr val="tx1"/>
        </a:solidFill>
        <a:latin typeface="Arial" charset="0"/>
        <a:ea typeface="ＭＳ Ｐゴシック" pitchFamily="1" charset="-128"/>
        <a:cs typeface="+mn-cs"/>
      </a:defRPr>
    </a:lvl4pPr>
    <a:lvl5pPr marL="1481138" indent="-1714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1162050" y="692150"/>
            <a:ext cx="4610100" cy="3457575"/>
          </a:xfrm>
          <a:prstGeom prst="rect">
            <a:avLst/>
          </a:prstGeom>
        </p:spPr>
      </p:sp>
      <p:sp>
        <p:nvSpPr>
          <p:cNvPr id="8" name="Notes Placeholder 7"/>
          <p:cNvSpPr>
            <a:spLocks noGrp="1"/>
          </p:cNvSpPr>
          <p:nvPr>
            <p:ph type="body" idx="1"/>
          </p:nvPr>
        </p:nvSpPr>
        <p:spPr>
          <a:xfrm>
            <a:off x="685800" y="4343400"/>
            <a:ext cx="5486400" cy="4114800"/>
          </a:xfrm>
          <a:prstGeom prst="rect">
            <a:avLst/>
          </a:prstGeom>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Rot="1" noChangeAspect="1" noChangeArrowheads="1" noTextEdit="1"/>
          </p:cNvSpPr>
          <p:nvPr>
            <p:ph type="sldImg"/>
          </p:nvPr>
        </p:nvSpPr>
        <p:spPr>
          <a:xfrm>
            <a:off x="1162050" y="692150"/>
            <a:ext cx="4610100" cy="3457575"/>
          </a:xfrm>
          <a:prstGeom prst="rect">
            <a:avLst/>
          </a:prstGeom>
          <a:ln/>
        </p:spPr>
      </p:sp>
      <p:sp>
        <p:nvSpPr>
          <p:cNvPr id="37892" name="Rectangle 3"/>
          <p:cNvSpPr>
            <a:spLocks noGrp="1" noChangeArrowheads="1"/>
          </p:cNvSpPr>
          <p:nvPr>
            <p:ph type="body" idx="1"/>
          </p:nvPr>
        </p:nvSpPr>
        <p:spPr>
          <a:xfrm>
            <a:off x="685800" y="4343400"/>
            <a:ext cx="5486400" cy="4114800"/>
          </a:xfrm>
          <a:prstGeom prst="rect">
            <a:avLst/>
          </a:prstGeom>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2"/>
          <p:cNvSpPr>
            <a:spLocks noGrp="1" noRot="1" noChangeAspect="1" noChangeArrowheads="1" noTextEdit="1"/>
          </p:cNvSpPr>
          <p:nvPr>
            <p:ph type="sldImg"/>
          </p:nvPr>
        </p:nvSpPr>
        <p:spPr>
          <a:xfrm>
            <a:off x="1162050" y="692150"/>
            <a:ext cx="4610100" cy="3457575"/>
          </a:xfrm>
          <a:prstGeom prst="rect">
            <a:avLst/>
          </a:prstGeom>
          <a:ln/>
        </p:spPr>
      </p:sp>
      <p:sp>
        <p:nvSpPr>
          <p:cNvPr id="79877" name="Rectangle 3"/>
          <p:cNvSpPr>
            <a:spLocks noGrp="1" noChangeArrowheads="1"/>
          </p:cNvSpPr>
          <p:nvPr>
            <p:ph type="body" idx="1"/>
          </p:nvPr>
        </p:nvSpPr>
        <p:spPr>
          <a:xfrm>
            <a:off x="925515" y="4383088"/>
            <a:ext cx="5083175" cy="4144962"/>
          </a:xfrm>
          <a:prstGeom prst="rect">
            <a:avLst/>
          </a:prstGeom>
          <a:noFill/>
          <a:ln/>
        </p:spPr>
        <p:txBody>
          <a:bodyPr lIns="91654" tIns="45826" rIns="91654" bIns="45826"/>
          <a:lstStyle/>
          <a:p>
            <a:r>
              <a:rPr lang="en-US" dirty="0" smtClean="0"/>
              <a:t>NOTES:</a:t>
            </a:r>
            <a:r>
              <a:rPr lang="en-US" baseline="0" dirty="0" smtClean="0"/>
              <a:t> Note that this started in 2005, so it takes a while to get started.  Initially started with security group and then moved into development organization.  Note the distinction between ordinary threat modeling and “fast pass” threat modeling.  Tried to reduce the amount of time and increase effectiveness.</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2"/>
          <p:cNvSpPr>
            <a:spLocks noGrp="1" noRot="1" noChangeAspect="1" noChangeArrowheads="1" noTextEdit="1"/>
          </p:cNvSpPr>
          <p:nvPr>
            <p:ph type="sldImg"/>
          </p:nvPr>
        </p:nvSpPr>
        <p:spPr>
          <a:xfrm>
            <a:off x="1162050" y="692150"/>
            <a:ext cx="4610100" cy="3457575"/>
          </a:xfrm>
          <a:prstGeom prst="rect">
            <a:avLst/>
          </a:prstGeom>
          <a:ln/>
        </p:spPr>
      </p:sp>
      <p:sp>
        <p:nvSpPr>
          <p:cNvPr id="80901" name="Rectangle 3"/>
          <p:cNvSpPr>
            <a:spLocks noGrp="1" noChangeArrowheads="1"/>
          </p:cNvSpPr>
          <p:nvPr>
            <p:ph type="body" idx="1"/>
          </p:nvPr>
        </p:nvSpPr>
        <p:spPr>
          <a:xfrm>
            <a:off x="952501" y="4457702"/>
            <a:ext cx="5083175" cy="4144963"/>
          </a:xfrm>
          <a:prstGeom prst="rect">
            <a:avLst/>
          </a:prstGeom>
          <a:noFill/>
          <a:ln/>
        </p:spPr>
        <p:txBody>
          <a:bodyPr lIns="91654" tIns="45826" rIns="91654" bIns="45826"/>
          <a:lstStyle/>
          <a:p>
            <a:r>
              <a:rPr lang="en-US" dirty="0" smtClean="0"/>
              <a:t>NOTES: If you don’t have management support, it is difficult</a:t>
            </a:r>
            <a:r>
              <a:rPr lang="en-US" baseline="0" dirty="0" smtClean="0"/>
              <a:t> if not impossible to effect change.</a:t>
            </a:r>
            <a:r>
              <a:rPr lang="en-US" dirty="0" smtClean="0"/>
              <a:t> Subject</a:t>
            </a:r>
            <a:r>
              <a:rPr lang="en-US" baseline="0" dirty="0" smtClean="0"/>
              <a:t> Matter Experts.  Note the key role of the security specialists, working with SMEs.</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2"/>
          <p:cNvSpPr>
            <a:spLocks noGrp="1" noRot="1" noChangeAspect="1" noChangeArrowheads="1" noTextEdit="1"/>
          </p:cNvSpPr>
          <p:nvPr>
            <p:ph type="sldImg"/>
          </p:nvPr>
        </p:nvSpPr>
        <p:spPr>
          <a:xfrm>
            <a:off x="1162050" y="692150"/>
            <a:ext cx="4610100" cy="3457575"/>
          </a:xfrm>
          <a:prstGeom prst="rect">
            <a:avLst/>
          </a:prstGeom>
          <a:ln/>
        </p:spPr>
      </p:sp>
      <p:sp>
        <p:nvSpPr>
          <p:cNvPr id="81925" name="Rectangle 3"/>
          <p:cNvSpPr>
            <a:spLocks noGrp="1" noChangeArrowheads="1"/>
          </p:cNvSpPr>
          <p:nvPr>
            <p:ph type="body" idx="1"/>
          </p:nvPr>
        </p:nvSpPr>
        <p:spPr>
          <a:xfrm>
            <a:off x="925515" y="4383088"/>
            <a:ext cx="5083175" cy="4144962"/>
          </a:xfrm>
          <a:prstGeom prst="rect">
            <a:avLst/>
          </a:prstGeom>
          <a:noFill/>
          <a:ln/>
        </p:spPr>
        <p:txBody>
          <a:bodyPr lIns="91654" tIns="45826" rIns="91654" bIns="45826"/>
          <a:lstStyle/>
          <a:p>
            <a:r>
              <a:rPr lang="en-US" dirty="0" smtClean="0"/>
              <a:t>NOTES:  Refer to avoidance of re-work (last bullet) is applied at optimal point in development process.  Contrast with penetration testing and security assessments (both occurring later in the process).</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xfrm>
            <a:off x="1162050" y="692150"/>
            <a:ext cx="4610100" cy="3457575"/>
          </a:xfrm>
          <a:prstGeom prst="rect">
            <a:avLst/>
          </a:prstGeom>
          <a:ln/>
        </p:spPr>
      </p:sp>
      <p:sp>
        <p:nvSpPr>
          <p:cNvPr id="82947" name="Notes Placeholder 2"/>
          <p:cNvSpPr>
            <a:spLocks noGrp="1"/>
          </p:cNvSpPr>
          <p:nvPr>
            <p:ph type="body" idx="1"/>
          </p:nvPr>
        </p:nvSpPr>
        <p:spPr>
          <a:xfrm>
            <a:off x="685800" y="4343400"/>
            <a:ext cx="5486400" cy="4114800"/>
          </a:xfrm>
          <a:prstGeom prst="rect">
            <a:avLst/>
          </a:prstGeom>
          <a:noFill/>
          <a:ln/>
        </p:spPr>
        <p:txBody>
          <a:bodyPr/>
          <a:lstStyle/>
          <a:p>
            <a:r>
              <a:rPr lang="en-US" dirty="0" smtClean="0"/>
              <a:t>NOTES:</a:t>
            </a:r>
            <a:r>
              <a:rPr lang="en-US" baseline="0" dirty="0" smtClean="0"/>
              <a:t> Roles include IT rep, business rep, security &amp; controls rep (SC Champion), threat modeling rep.  Continuity is essential – all participants attend all sessions.</a:t>
            </a:r>
          </a:p>
          <a:p>
            <a:endParaRPr lang="en-US" baseline="0" dirty="0" smtClean="0"/>
          </a:p>
          <a:p>
            <a:r>
              <a:rPr lang="en-US" baseline="0" dirty="0" smtClean="0"/>
              <a:t>It may be that only a subset of the system’s use cases are considered.</a:t>
            </a:r>
            <a:endParaRPr lang="en-US" dirty="0" smtClean="0"/>
          </a:p>
          <a:p>
            <a:endParaRPr lang="en-US" dirty="0" smtClean="0">
              <a:latin typeface="Arial" pitchFamily="34" charset="0"/>
              <a:ea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xfrm>
            <a:off x="1162050" y="692150"/>
            <a:ext cx="4610100" cy="3457575"/>
          </a:xfrm>
          <a:prstGeom prst="rect">
            <a:avLst/>
          </a:prstGeom>
          <a:ln/>
        </p:spPr>
      </p:sp>
      <p:sp>
        <p:nvSpPr>
          <p:cNvPr id="82947" name="Notes Placeholder 2"/>
          <p:cNvSpPr>
            <a:spLocks noGrp="1"/>
          </p:cNvSpPr>
          <p:nvPr>
            <p:ph type="body" idx="1"/>
          </p:nvPr>
        </p:nvSpPr>
        <p:spPr>
          <a:xfrm>
            <a:off x="685800" y="4343400"/>
            <a:ext cx="5486400" cy="4114800"/>
          </a:xfrm>
          <a:prstGeom prst="rect">
            <a:avLst/>
          </a:prstGeom>
          <a:noFill/>
          <a:ln/>
        </p:spPr>
        <p:txBody>
          <a:bodyPr/>
          <a:lstStyle/>
          <a:p>
            <a:endParaRPr lang="en-US" dirty="0" smtClean="0">
              <a:latin typeface="Arial" pitchFamily="34" charset="0"/>
              <a:ea typeface="ＭＳ Ｐゴシック"/>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xfrm>
            <a:off x="1162050" y="692150"/>
            <a:ext cx="4610100" cy="3457575"/>
          </a:xfrm>
          <a:prstGeom prst="rect">
            <a:avLst/>
          </a:prstGeom>
          <a:ln/>
        </p:spPr>
      </p:sp>
      <p:sp>
        <p:nvSpPr>
          <p:cNvPr id="82947" name="Notes Placeholder 2"/>
          <p:cNvSpPr>
            <a:spLocks noGrp="1"/>
          </p:cNvSpPr>
          <p:nvPr>
            <p:ph type="body" idx="1"/>
          </p:nvPr>
        </p:nvSpPr>
        <p:spPr>
          <a:xfrm>
            <a:off x="685800" y="4343400"/>
            <a:ext cx="5486400" cy="4114800"/>
          </a:xfrm>
          <a:prstGeom prst="rect">
            <a:avLst/>
          </a:prstGeom>
          <a:noFill/>
          <a:ln/>
        </p:spPr>
        <p:txBody>
          <a:bodyPr/>
          <a:lstStyle/>
          <a:p>
            <a:r>
              <a:rPr lang="en-US" dirty="0" smtClean="0"/>
              <a:t>NOTES:</a:t>
            </a:r>
            <a:r>
              <a:rPr lang="en-US" baseline="0" dirty="0" smtClean="0"/>
              <a:t> Strategic projects include those with Sarbanes Oxley implications and those that are high risk (CIA), competitive advantage, etc.  Normal business decision process.  </a:t>
            </a:r>
          </a:p>
          <a:p>
            <a:r>
              <a:rPr lang="en-US" baseline="0" dirty="0" smtClean="0"/>
              <a:t>Used on 12 projects initially.  Still, 12 projects is a substantial number.  Note that the work continues despite financial challenges in the automotive industry.</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xfrm>
            <a:off x="1162050" y="692150"/>
            <a:ext cx="4610100" cy="3457575"/>
          </a:xfrm>
          <a:prstGeom prst="rect">
            <a:avLst/>
          </a:prstGeom>
          <a:ln/>
        </p:spPr>
      </p:sp>
      <p:sp>
        <p:nvSpPr>
          <p:cNvPr id="82947" name="Notes Placeholder 2"/>
          <p:cNvSpPr>
            <a:spLocks noGrp="1"/>
          </p:cNvSpPr>
          <p:nvPr>
            <p:ph type="body" idx="1"/>
          </p:nvPr>
        </p:nvSpPr>
        <p:spPr>
          <a:xfrm>
            <a:off x="685800" y="4343400"/>
            <a:ext cx="5486400" cy="4114800"/>
          </a:xfrm>
          <a:prstGeom prst="rect">
            <a:avLst/>
          </a:prstGeom>
          <a:noFill/>
          <a:ln/>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ChangeArrowheads="1" noTextEdit="1"/>
          </p:cNvSpPr>
          <p:nvPr>
            <p:ph type="sldImg"/>
          </p:nvPr>
        </p:nvSpPr>
        <p:spPr>
          <a:xfrm>
            <a:off x="1162050" y="692150"/>
            <a:ext cx="4610100" cy="3457575"/>
          </a:xfrm>
          <a:prstGeom prst="rect">
            <a:avLst/>
          </a:prstGeom>
          <a:ln/>
        </p:spPr>
      </p:sp>
      <p:sp>
        <p:nvSpPr>
          <p:cNvPr id="41988" name="Rectangle 3"/>
          <p:cNvSpPr>
            <a:spLocks noGrp="1" noChangeArrowheads="1"/>
          </p:cNvSpPr>
          <p:nvPr>
            <p:ph type="body" idx="1"/>
          </p:nvPr>
        </p:nvSpPr>
        <p:spPr>
          <a:xfrm>
            <a:off x="685800" y="4343400"/>
            <a:ext cx="5486400" cy="4114800"/>
          </a:xfrm>
          <a:prstGeom prst="rect">
            <a:avLst/>
          </a:prstGeom>
          <a:noFill/>
          <a:ln/>
        </p:spPr>
        <p:txBody>
          <a:bodyPr/>
          <a:lstStyle/>
          <a:p>
            <a:r>
              <a:rPr lang="en-US" dirty="0" smtClean="0"/>
              <a:t>This is an example of prioritization</a:t>
            </a:r>
            <a:r>
              <a:rPr lang="en-US" baseline="0" dirty="0" smtClean="0"/>
              <a:t> from step 8 of the SQUARE  process. SRs are security requirements. AHP does pairwise comparison of cost of implementation vs. value (ROI) for each security requirement.  Note that these are estimates by stakeholders and key project members.</a:t>
            </a: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ChangeArrowheads="1" noTextEdit="1"/>
          </p:cNvSpPr>
          <p:nvPr>
            <p:ph type="sldImg"/>
          </p:nvPr>
        </p:nvSpPr>
        <p:spPr>
          <a:xfrm>
            <a:off x="1162050" y="692150"/>
            <a:ext cx="4610100" cy="3457575"/>
          </a:xfrm>
          <a:prstGeom prst="rect">
            <a:avLst/>
          </a:prstGeom>
          <a:ln/>
        </p:spPr>
      </p:sp>
      <p:sp>
        <p:nvSpPr>
          <p:cNvPr id="41988" name="Rectangle 3"/>
          <p:cNvSpPr>
            <a:spLocks noGrp="1" noChangeArrowheads="1"/>
          </p:cNvSpPr>
          <p:nvPr>
            <p:ph type="body" idx="1"/>
          </p:nvPr>
        </p:nvSpPr>
        <p:spPr>
          <a:xfrm>
            <a:off x="685800" y="4343400"/>
            <a:ext cx="5486400" cy="4114800"/>
          </a:xfrm>
          <a:prstGeom prst="rect">
            <a:avLst/>
          </a:prstGeom>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ChangeArrowheads="1" noTextEdit="1"/>
          </p:cNvSpPr>
          <p:nvPr>
            <p:ph type="sldImg"/>
          </p:nvPr>
        </p:nvSpPr>
        <p:spPr>
          <a:xfrm>
            <a:off x="1162050" y="692150"/>
            <a:ext cx="4610100" cy="3457575"/>
          </a:xfrm>
          <a:prstGeom prst="rect">
            <a:avLst/>
          </a:prstGeom>
          <a:ln/>
        </p:spPr>
      </p:sp>
      <p:sp>
        <p:nvSpPr>
          <p:cNvPr id="41988" name="Rectangle 3"/>
          <p:cNvSpPr>
            <a:spLocks noGrp="1" noChangeArrowheads="1"/>
          </p:cNvSpPr>
          <p:nvPr>
            <p:ph type="body" idx="1"/>
          </p:nvPr>
        </p:nvSpPr>
        <p:spPr>
          <a:xfrm>
            <a:off x="685800" y="4343400"/>
            <a:ext cx="5486400" cy="4114800"/>
          </a:xfrm>
          <a:prstGeom prst="rect">
            <a:avLst/>
          </a:prstGeom>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ChangeArrowheads="1" noTextEdit="1"/>
          </p:cNvSpPr>
          <p:nvPr>
            <p:ph type="sldImg"/>
          </p:nvPr>
        </p:nvSpPr>
        <p:spPr>
          <a:xfrm>
            <a:off x="1162050" y="692150"/>
            <a:ext cx="4610100" cy="3457575"/>
          </a:xfrm>
          <a:prstGeom prst="rect">
            <a:avLst/>
          </a:prstGeom>
          <a:ln/>
        </p:spPr>
      </p:sp>
      <p:sp>
        <p:nvSpPr>
          <p:cNvPr id="41988" name="Rectangle 3"/>
          <p:cNvSpPr>
            <a:spLocks noGrp="1" noChangeArrowheads="1"/>
          </p:cNvSpPr>
          <p:nvPr>
            <p:ph type="body" idx="1"/>
          </p:nvPr>
        </p:nvSpPr>
        <p:spPr>
          <a:xfrm>
            <a:off x="685800" y="4343400"/>
            <a:ext cx="5486400" cy="4114800"/>
          </a:xfrm>
          <a:prstGeom prst="rect">
            <a:avLst/>
          </a:prstGeom>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Rot="1" noChangeAspect="1" noChangeArrowheads="1" noTextEdit="1"/>
          </p:cNvSpPr>
          <p:nvPr>
            <p:ph type="sldImg"/>
          </p:nvPr>
        </p:nvSpPr>
        <p:spPr>
          <a:xfrm>
            <a:off x="1162050" y="692150"/>
            <a:ext cx="4610100" cy="3457575"/>
          </a:xfrm>
          <a:prstGeom prst="rect">
            <a:avLst/>
          </a:prstGeom>
          <a:ln/>
        </p:spPr>
      </p:sp>
      <p:sp>
        <p:nvSpPr>
          <p:cNvPr id="43012" name="Rectangle 3"/>
          <p:cNvSpPr>
            <a:spLocks noGrp="1" noChangeArrowheads="1"/>
          </p:cNvSpPr>
          <p:nvPr>
            <p:ph type="body" idx="1"/>
          </p:nvPr>
        </p:nvSpPr>
        <p:spPr>
          <a:xfrm>
            <a:off x="685800" y="4343400"/>
            <a:ext cx="5486400" cy="4114800"/>
          </a:xfrm>
          <a:prstGeom prst="rect">
            <a:avLst/>
          </a:prstGeom>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xfrm>
            <a:off x="1162050" y="692150"/>
            <a:ext cx="4610100" cy="3457575"/>
          </a:xfrm>
          <a:prstGeom prst="rect">
            <a:avLst/>
          </a:prstGeom>
          <a:ln/>
        </p:spPr>
      </p:sp>
      <p:sp>
        <p:nvSpPr>
          <p:cNvPr id="44036" name="Rectangle 3"/>
          <p:cNvSpPr>
            <a:spLocks noGrp="1" noChangeArrowheads="1"/>
          </p:cNvSpPr>
          <p:nvPr>
            <p:ph type="body" idx="1"/>
          </p:nvPr>
        </p:nvSpPr>
        <p:spPr>
          <a:xfrm>
            <a:off x="685800" y="4343400"/>
            <a:ext cx="5486400" cy="4114800"/>
          </a:xfrm>
          <a:prstGeom prst="rect">
            <a:avLst/>
          </a:prstGeom>
          <a:noFill/>
          <a:ln/>
        </p:spPr>
        <p:txBody>
          <a:bodyPr/>
          <a:lstStyle/>
          <a:p>
            <a:r>
              <a:rPr lang="en-US" dirty="0" smtClean="0"/>
              <a:t>The risk we are looking at is the risk associated with development of the requirements and the risk that the implementation will not be successful in</a:t>
            </a:r>
            <a:r>
              <a:rPr lang="en-US" baseline="0" dirty="0" smtClean="0"/>
              <a:t> preventing attacks.  So this is different from the usual security risk.</a:t>
            </a:r>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xfrm>
            <a:off x="1162050" y="692150"/>
            <a:ext cx="4610100" cy="3457575"/>
          </a:xfrm>
          <a:prstGeom prst="rect">
            <a:avLst/>
          </a:prstGeom>
          <a:ln/>
        </p:spPr>
      </p:sp>
      <p:sp>
        <p:nvSpPr>
          <p:cNvPr id="44036" name="Rectangle 3"/>
          <p:cNvSpPr>
            <a:spLocks noGrp="1" noChangeArrowheads="1"/>
          </p:cNvSpPr>
          <p:nvPr>
            <p:ph type="body" idx="1"/>
          </p:nvPr>
        </p:nvSpPr>
        <p:spPr>
          <a:xfrm>
            <a:off x="685800" y="4343400"/>
            <a:ext cx="5486400" cy="4114800"/>
          </a:xfrm>
          <a:prstGeom prst="rect">
            <a:avLst/>
          </a:prstGeom>
          <a:noFill/>
          <a:ln/>
        </p:spPr>
        <p:txBody>
          <a:bodyPr/>
          <a:lstStyle/>
          <a:p>
            <a:r>
              <a:rPr lang="en-US" dirty="0" smtClean="0"/>
              <a:t>Here we are using threat in a different way.  Here we mean that there is a threat that the requirement has a high technical risk or that it would not provide</a:t>
            </a:r>
            <a:r>
              <a:rPr lang="en-US" baseline="0" dirty="0" smtClean="0"/>
              <a:t> adequate control of the potential security problem.</a:t>
            </a:r>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xfrm>
            <a:off x="1162050" y="692150"/>
            <a:ext cx="4610100" cy="3457575"/>
          </a:xfrm>
          <a:prstGeom prst="rect">
            <a:avLst/>
          </a:prstGeom>
          <a:ln/>
        </p:spPr>
      </p:sp>
      <p:sp>
        <p:nvSpPr>
          <p:cNvPr id="44036" name="Rectangle 3"/>
          <p:cNvSpPr>
            <a:spLocks noGrp="1" noChangeArrowheads="1"/>
          </p:cNvSpPr>
          <p:nvPr>
            <p:ph type="body" idx="1"/>
          </p:nvPr>
        </p:nvSpPr>
        <p:spPr>
          <a:xfrm>
            <a:off x="685800" y="4343400"/>
            <a:ext cx="5486400" cy="4114800"/>
          </a:xfrm>
          <a:prstGeom prst="rect">
            <a:avLst/>
          </a:prstGeom>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xfrm>
            <a:off x="1162050" y="692150"/>
            <a:ext cx="4610100" cy="3457575"/>
          </a:xfrm>
          <a:prstGeom prst="rect">
            <a:avLst/>
          </a:prstGeom>
          <a:ln/>
        </p:spPr>
      </p:sp>
      <p:sp>
        <p:nvSpPr>
          <p:cNvPr id="44036" name="Rectangle 3"/>
          <p:cNvSpPr>
            <a:spLocks noGrp="1" noChangeArrowheads="1"/>
          </p:cNvSpPr>
          <p:nvPr>
            <p:ph type="body" idx="1"/>
          </p:nvPr>
        </p:nvSpPr>
        <p:spPr>
          <a:xfrm>
            <a:off x="685800" y="4343400"/>
            <a:ext cx="5486400" cy="4114800"/>
          </a:xfrm>
          <a:prstGeom prst="rect">
            <a:avLst/>
          </a:prstGeom>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xfrm>
            <a:off x="1162050" y="692150"/>
            <a:ext cx="4610100" cy="3457575"/>
          </a:xfrm>
          <a:prstGeom prst="rect">
            <a:avLst/>
          </a:prstGeom>
          <a:ln/>
        </p:spPr>
      </p:sp>
      <p:sp>
        <p:nvSpPr>
          <p:cNvPr id="44036" name="Rectangle 3"/>
          <p:cNvSpPr>
            <a:spLocks noGrp="1" noChangeArrowheads="1"/>
          </p:cNvSpPr>
          <p:nvPr>
            <p:ph type="body" idx="1"/>
          </p:nvPr>
        </p:nvSpPr>
        <p:spPr>
          <a:xfrm>
            <a:off x="685800" y="4343400"/>
            <a:ext cx="5486400" cy="4114800"/>
          </a:xfrm>
          <a:prstGeom prst="rect">
            <a:avLst/>
          </a:prstGeom>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xfrm>
            <a:off x="1162050" y="692150"/>
            <a:ext cx="4610100" cy="3457575"/>
          </a:xfrm>
          <a:prstGeom prst="rect">
            <a:avLst/>
          </a:prstGeom>
          <a:ln/>
        </p:spPr>
      </p:sp>
      <p:sp>
        <p:nvSpPr>
          <p:cNvPr id="44036" name="Rectangle 3"/>
          <p:cNvSpPr>
            <a:spLocks noGrp="1" noChangeArrowheads="1"/>
          </p:cNvSpPr>
          <p:nvPr>
            <p:ph type="body" idx="1"/>
          </p:nvPr>
        </p:nvSpPr>
        <p:spPr>
          <a:xfrm>
            <a:off x="685800" y="4343400"/>
            <a:ext cx="5486400" cy="4114800"/>
          </a:xfrm>
          <a:prstGeom prst="rect">
            <a:avLst/>
          </a:prstGeom>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1162050" y="692150"/>
            <a:ext cx="4610100" cy="3457575"/>
          </a:xfrm>
          <a:prstGeom prst="rect">
            <a:avLst/>
          </a:prstGeom>
        </p:spPr>
      </p:sp>
      <p:sp>
        <p:nvSpPr>
          <p:cNvPr id="8" name="Notes Placeholder 7"/>
          <p:cNvSpPr>
            <a:spLocks noGrp="1"/>
          </p:cNvSpPr>
          <p:nvPr>
            <p:ph type="body" idx="1"/>
          </p:nvPr>
        </p:nvSpPr>
        <p:spPr>
          <a:xfrm>
            <a:off x="685800" y="4343400"/>
            <a:ext cx="5486400" cy="4114800"/>
          </a:xfrm>
          <a:prstGeom prst="rect">
            <a:avLst/>
          </a:prstGeom>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xfrm>
            <a:off x="1162050" y="692150"/>
            <a:ext cx="4610100" cy="3457575"/>
          </a:xfrm>
          <a:prstGeom prst="rect">
            <a:avLst/>
          </a:prstGeom>
          <a:ln/>
        </p:spPr>
      </p:sp>
      <p:sp>
        <p:nvSpPr>
          <p:cNvPr id="54276" name="Rectangle 3"/>
          <p:cNvSpPr>
            <a:spLocks noGrp="1" noChangeArrowheads="1"/>
          </p:cNvSpPr>
          <p:nvPr>
            <p:ph type="body" idx="1"/>
          </p:nvPr>
        </p:nvSpPr>
        <p:spPr>
          <a:xfrm>
            <a:off x="685800" y="4343400"/>
            <a:ext cx="5486400" cy="4114800"/>
          </a:xfrm>
          <a:prstGeom prst="rect">
            <a:avLst/>
          </a:prstGeom>
          <a:noFill/>
          <a:ln/>
        </p:spPr>
        <p:txBody>
          <a:bodyPr/>
          <a:lstStyle/>
          <a:p>
            <a:pPr marR="0" algn="l" defTabSz="914400" rtl="0" eaLnBrk="1" fontAlgn="base" latinLnBrk="0" hangingPunct="1">
              <a:lnSpc>
                <a:spcPct val="100000"/>
              </a:lnSpc>
              <a:spcBef>
                <a:spcPct val="30000"/>
              </a:spcBef>
              <a:spcAft>
                <a:spcPct val="0"/>
              </a:spcAft>
              <a:buClrTx/>
              <a:buSzTx/>
              <a:buFontTx/>
              <a:buNone/>
              <a:tabLst/>
              <a:defRPr/>
            </a:pPr>
            <a:r>
              <a:rPr lang="en-US" dirty="0" smtClean="0"/>
              <a:t>We have not described</a:t>
            </a:r>
            <a:r>
              <a:rPr lang="en-US" baseline="0" dirty="0" smtClean="0"/>
              <a:t> all the possible uses of threat modeling, just some of them.  The earlier the better.  Don’t do it as a stand-alone.  It needs to be done as part of a larger process.  In the case of Ford, there was a lot of training and a cadre of experts available to help.  SQUARE and the more detailed prioritization study all involved the use of experts.</a:t>
            </a:r>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xfrm>
            <a:off x="1162050" y="692150"/>
            <a:ext cx="4610100" cy="3457575"/>
          </a:xfrm>
          <a:prstGeom prst="rect">
            <a:avLst/>
          </a:prstGeom>
          <a:ln/>
        </p:spPr>
      </p:sp>
      <p:sp>
        <p:nvSpPr>
          <p:cNvPr id="54276" name="Rectangle 3"/>
          <p:cNvSpPr>
            <a:spLocks noGrp="1" noChangeArrowheads="1"/>
          </p:cNvSpPr>
          <p:nvPr>
            <p:ph type="body" idx="1"/>
          </p:nvPr>
        </p:nvSpPr>
        <p:spPr>
          <a:xfrm>
            <a:off x="685800" y="4343400"/>
            <a:ext cx="5486400" cy="4114800"/>
          </a:xfrm>
          <a:prstGeom prst="rect">
            <a:avLst/>
          </a:prstGeom>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Rot="1" noChangeAspect="1" noChangeArrowheads="1" noTextEdit="1"/>
          </p:cNvSpPr>
          <p:nvPr>
            <p:ph type="sldImg"/>
          </p:nvPr>
        </p:nvSpPr>
        <p:spPr>
          <a:xfrm>
            <a:off x="1162050" y="692150"/>
            <a:ext cx="4610100" cy="3457575"/>
          </a:xfrm>
          <a:prstGeom prst="rect">
            <a:avLst/>
          </a:prstGeom>
          <a:ln/>
        </p:spPr>
      </p:sp>
      <p:sp>
        <p:nvSpPr>
          <p:cNvPr id="55300" name="Rectangle 3"/>
          <p:cNvSpPr>
            <a:spLocks noGrp="1" noChangeArrowheads="1"/>
          </p:cNvSpPr>
          <p:nvPr>
            <p:ph type="body" idx="1"/>
          </p:nvPr>
        </p:nvSpPr>
        <p:spPr>
          <a:xfrm>
            <a:off x="685800" y="4343400"/>
            <a:ext cx="5486400" cy="4114800"/>
          </a:xfrm>
          <a:prstGeom prst="rect">
            <a:avLst/>
          </a:prstGeom>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Rot="1" noChangeAspect="1" noChangeArrowheads="1" noTextEdit="1"/>
          </p:cNvSpPr>
          <p:nvPr>
            <p:ph type="sldImg"/>
          </p:nvPr>
        </p:nvSpPr>
        <p:spPr>
          <a:xfrm>
            <a:off x="1162050" y="692150"/>
            <a:ext cx="4610100" cy="3457575"/>
          </a:xfrm>
          <a:prstGeom prst="rect">
            <a:avLst/>
          </a:prstGeom>
          <a:ln/>
        </p:spPr>
      </p:sp>
      <p:sp>
        <p:nvSpPr>
          <p:cNvPr id="32772" name="Rectangle 3"/>
          <p:cNvSpPr>
            <a:spLocks noGrp="1" noChangeArrowheads="1"/>
          </p:cNvSpPr>
          <p:nvPr>
            <p:ph type="body" idx="1"/>
          </p:nvPr>
        </p:nvSpPr>
        <p:spPr>
          <a:xfrm>
            <a:off x="685800" y="4343400"/>
            <a:ext cx="5486400" cy="4114800"/>
          </a:xfrm>
          <a:prstGeom prst="rect">
            <a:avLst/>
          </a:prstGeom>
          <a:noFill/>
          <a:ln/>
        </p:spPr>
        <p:txBody>
          <a:bodyPr/>
          <a:lstStyle/>
          <a:p>
            <a:pPr marR="0" algn="l" defTabSz="914400" rtl="0" eaLnBrk="1" fontAlgn="base" latinLnBrk="0" hangingPunct="1">
              <a:lnSpc>
                <a:spcPct val="100000"/>
              </a:lnSpc>
              <a:spcBef>
                <a:spcPct val="30000"/>
              </a:spcBef>
              <a:spcAft>
                <a:spcPct val="0"/>
              </a:spcAft>
              <a:buClrTx/>
              <a:buSzTx/>
              <a:buFontTx/>
              <a:buNone/>
              <a:tabLst/>
              <a:defRPr/>
            </a:pPr>
            <a:r>
              <a:rPr lang="en-US" dirty="0" smtClean="0"/>
              <a:t>I’ll start by discussing</a:t>
            </a:r>
            <a:r>
              <a:rPr lang="en-US" baseline="0" dirty="0" smtClean="0"/>
              <a:t> some industry work in threat modeling at Ford.  Then I’ll do an initial over view of threat modeling, and then a different use of threat modeling to prioritize security requirements.  Next time we’ll go into the threat modeling details.</a:t>
            </a:r>
            <a:endParaRPr lang="en-US" dirty="0" smtClean="0"/>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692150"/>
            <a:ext cx="4610100" cy="3457575"/>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Rot="1" noChangeAspect="1" noChangeArrowheads="1" noTextEdit="1"/>
          </p:cNvSpPr>
          <p:nvPr>
            <p:ph type="sldImg"/>
          </p:nvPr>
        </p:nvSpPr>
        <p:spPr>
          <a:xfrm>
            <a:off x="1162050" y="692150"/>
            <a:ext cx="4610100" cy="3457575"/>
          </a:xfrm>
          <a:prstGeom prst="rect">
            <a:avLst/>
          </a:prstGeom>
          <a:ln/>
        </p:spPr>
      </p:sp>
      <p:sp>
        <p:nvSpPr>
          <p:cNvPr id="34820" name="Rectangle 3"/>
          <p:cNvSpPr>
            <a:spLocks noGrp="1" noChangeArrowheads="1"/>
          </p:cNvSpPr>
          <p:nvPr>
            <p:ph type="body" idx="1"/>
          </p:nvPr>
        </p:nvSpPr>
        <p:spPr>
          <a:xfrm>
            <a:off x="685800" y="4343400"/>
            <a:ext cx="5486400" cy="4114800"/>
          </a:xfrm>
          <a:prstGeom prst="rect">
            <a:avLst/>
          </a:prstGeom>
          <a:noFill/>
          <a:ln/>
        </p:spPr>
        <p:txBody>
          <a:bodyPr/>
          <a:lstStyle/>
          <a:p>
            <a:pPr marR="0" algn="l" defTabSz="914400" rtl="0" eaLnBrk="1" fontAlgn="base" latinLnBrk="0" hangingPunct="1">
              <a:lnSpc>
                <a:spcPct val="100000"/>
              </a:lnSpc>
              <a:spcBef>
                <a:spcPts val="0"/>
              </a:spcBef>
              <a:spcAft>
                <a:spcPct val="0"/>
              </a:spcAft>
              <a:buClrTx/>
              <a:buSzTx/>
              <a:buFontTx/>
              <a:buNone/>
              <a:tabLst/>
              <a:defRPr/>
            </a:pPr>
            <a:r>
              <a:rPr lang="en-US" dirty="0" smtClean="0"/>
              <a:t>NOTES:  As seen by Ford security</a:t>
            </a:r>
            <a:r>
              <a:rPr lang="en-US" baseline="0" dirty="0" smtClean="0"/>
              <a:t> specialists. </a:t>
            </a:r>
            <a:r>
              <a:rPr lang="en-US" dirty="0" smtClean="0"/>
              <a:t> We can all relate to these.  They are certainly not unique.  </a:t>
            </a:r>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Rot="1" noChangeAspect="1" noChangeArrowheads="1" noTextEdit="1"/>
          </p:cNvSpPr>
          <p:nvPr>
            <p:ph type="sldImg"/>
          </p:nvPr>
        </p:nvSpPr>
        <p:spPr>
          <a:xfrm>
            <a:off x="1162050" y="692150"/>
            <a:ext cx="4610100" cy="3457575"/>
          </a:xfrm>
          <a:prstGeom prst="rect">
            <a:avLst/>
          </a:prstGeom>
          <a:ln/>
        </p:spPr>
      </p:sp>
      <p:sp>
        <p:nvSpPr>
          <p:cNvPr id="35844" name="Rectangle 3"/>
          <p:cNvSpPr>
            <a:spLocks noGrp="1" noChangeArrowheads="1"/>
          </p:cNvSpPr>
          <p:nvPr>
            <p:ph type="body" idx="1"/>
          </p:nvPr>
        </p:nvSpPr>
        <p:spPr>
          <a:xfrm>
            <a:off x="685800" y="4343400"/>
            <a:ext cx="5486400" cy="4114800"/>
          </a:xfrm>
          <a:prstGeom prst="rect">
            <a:avLst/>
          </a:prstGeom>
          <a:noFill/>
          <a:ln/>
        </p:spPr>
        <p:txBody>
          <a:bodyPr/>
          <a:lstStyle/>
          <a:p>
            <a:r>
              <a:rPr lang="en-US" dirty="0" smtClean="0"/>
              <a:t>NOTES:</a:t>
            </a:r>
          </a:p>
          <a:p>
            <a:r>
              <a:rPr lang="en-US" sz="1050" dirty="0" smtClean="0">
                <a:solidFill>
                  <a:srgbClr val="FFFF00"/>
                </a:solidFill>
              </a:rPr>
              <a:t>Model</a:t>
            </a:r>
            <a:r>
              <a:rPr lang="en-US" sz="1000" dirty="0" smtClean="0">
                <a:solidFill>
                  <a:schemeClr val="bg1"/>
                </a:solidFill>
              </a:rPr>
              <a:t>:  </a:t>
            </a:r>
            <a:r>
              <a:rPr lang="en-US" sz="1000" b="0" dirty="0" smtClean="0">
                <a:solidFill>
                  <a:schemeClr val="bg1"/>
                </a:solidFill>
              </a:rPr>
              <a:t>Representation of reality constructed using  </a:t>
            </a:r>
            <a:r>
              <a:rPr lang="en-US" sz="1000" b="0" i="1" dirty="0" smtClean="0">
                <a:solidFill>
                  <a:schemeClr val="bg1"/>
                </a:solidFill>
              </a:rPr>
              <a:t>Roles</a:t>
            </a:r>
            <a:r>
              <a:rPr lang="en-US" sz="1000" b="0" dirty="0" smtClean="0">
                <a:solidFill>
                  <a:schemeClr val="bg1"/>
                </a:solidFill>
              </a:rPr>
              <a:t>, </a:t>
            </a:r>
            <a:r>
              <a:rPr lang="en-US" sz="1000" b="0" i="1" dirty="0" smtClean="0">
                <a:solidFill>
                  <a:schemeClr val="bg1"/>
                </a:solidFill>
              </a:rPr>
              <a:t>Data</a:t>
            </a:r>
            <a:r>
              <a:rPr lang="en-US" sz="1000" b="0" dirty="0" smtClean="0">
                <a:solidFill>
                  <a:schemeClr val="bg1"/>
                </a:solidFill>
              </a:rPr>
              <a:t>, and </a:t>
            </a:r>
            <a:r>
              <a:rPr lang="en-US" sz="1000" b="0" i="1" dirty="0" smtClean="0">
                <a:solidFill>
                  <a:schemeClr val="bg1"/>
                </a:solidFill>
              </a:rPr>
              <a:t>Components</a:t>
            </a:r>
            <a:r>
              <a:rPr lang="en-US" sz="1000" b="0" dirty="0" smtClean="0">
                <a:solidFill>
                  <a:schemeClr val="bg1"/>
                </a:solidFill>
              </a:rPr>
              <a:t>, </a:t>
            </a:r>
            <a:r>
              <a:rPr lang="en-US" sz="1000" b="0" i="1" dirty="0" smtClean="0">
                <a:solidFill>
                  <a:schemeClr val="bg1"/>
                </a:solidFill>
              </a:rPr>
              <a:t> </a:t>
            </a:r>
            <a:r>
              <a:rPr lang="en-US" sz="1000" b="0" dirty="0" smtClean="0">
                <a:solidFill>
                  <a:schemeClr val="bg1"/>
                </a:solidFill>
              </a:rPr>
              <a:t>used to build</a:t>
            </a:r>
            <a:r>
              <a:rPr lang="en-US" sz="1000" b="0" i="1" dirty="0" smtClean="0">
                <a:solidFill>
                  <a:schemeClr val="bg1"/>
                </a:solidFill>
              </a:rPr>
              <a:t> Use Cases, </a:t>
            </a:r>
            <a:r>
              <a:rPr lang="en-US" sz="1000" b="0" dirty="0" smtClean="0">
                <a:solidFill>
                  <a:schemeClr val="bg1"/>
                </a:solidFill>
              </a:rPr>
              <a:t>generate</a:t>
            </a:r>
            <a:r>
              <a:rPr lang="en-US" sz="1000" b="0" i="1" dirty="0" smtClean="0">
                <a:solidFill>
                  <a:schemeClr val="bg1"/>
                </a:solidFill>
              </a:rPr>
              <a:t> Threats, </a:t>
            </a:r>
            <a:r>
              <a:rPr lang="en-US" sz="1000" b="0" dirty="0" smtClean="0">
                <a:solidFill>
                  <a:schemeClr val="bg1"/>
                </a:solidFill>
              </a:rPr>
              <a:t>and analyze</a:t>
            </a:r>
            <a:r>
              <a:rPr lang="en-US" sz="1000" b="0" i="1" dirty="0" smtClean="0">
                <a:solidFill>
                  <a:schemeClr val="bg1"/>
                </a:solidFill>
              </a:rPr>
              <a:t> Risk, </a:t>
            </a:r>
            <a:r>
              <a:rPr lang="en-US" sz="1000" b="0" dirty="0" smtClean="0">
                <a:solidFill>
                  <a:schemeClr val="bg1"/>
                </a:solidFill>
              </a:rPr>
              <a:t>and develop a </a:t>
            </a:r>
            <a:r>
              <a:rPr lang="en-US" sz="1000" b="0" i="1" dirty="0" smtClean="0">
                <a:solidFill>
                  <a:schemeClr val="bg1"/>
                </a:solidFill>
              </a:rPr>
              <a:t>Risk response</a:t>
            </a:r>
            <a:r>
              <a:rPr lang="en-US" sz="1000" b="0" dirty="0" smtClean="0">
                <a:solidFill>
                  <a:schemeClr val="bg1"/>
                </a:solidFill>
              </a:rPr>
              <a:t>.</a:t>
            </a:r>
          </a:p>
          <a:p>
            <a:r>
              <a:rPr lang="en-US" sz="1050" dirty="0" smtClean="0">
                <a:solidFill>
                  <a:srgbClr val="FFFF00"/>
                </a:solidFill>
              </a:rPr>
              <a:t>Use Case</a:t>
            </a:r>
            <a:r>
              <a:rPr lang="en-US" sz="1000" b="0" dirty="0" smtClean="0">
                <a:solidFill>
                  <a:schemeClr val="bg1"/>
                </a:solidFill>
              </a:rPr>
              <a:t>: Not a UML use case.  A higher level interaction between people and the components of your system involving data to achieve some business objective. </a:t>
            </a:r>
          </a:p>
          <a:p>
            <a:r>
              <a:rPr lang="en-US" sz="1050" dirty="0" smtClean="0">
                <a:solidFill>
                  <a:srgbClr val="FFFF00"/>
                </a:solidFill>
              </a:rPr>
              <a:t>Threat</a:t>
            </a:r>
            <a:r>
              <a:rPr lang="en-US" sz="1000" dirty="0" smtClean="0">
                <a:solidFill>
                  <a:schemeClr val="bg1"/>
                </a:solidFill>
              </a:rPr>
              <a:t>:  </a:t>
            </a:r>
            <a:r>
              <a:rPr lang="en-US" sz="1000" b="0" dirty="0" smtClean="0">
                <a:solidFill>
                  <a:schemeClr val="bg1"/>
                </a:solidFill>
              </a:rPr>
              <a:t>Potential unintended event which may occur within a use case.  There are three kinds of threats according to the Microsoft tools:  threats to </a:t>
            </a:r>
            <a:r>
              <a:rPr lang="en-US" sz="1000" b="0" i="1" dirty="0" smtClean="0">
                <a:solidFill>
                  <a:schemeClr val="bg1"/>
                </a:solidFill>
              </a:rPr>
              <a:t>Confidentiality</a:t>
            </a:r>
            <a:r>
              <a:rPr lang="en-US" sz="1000" b="0" dirty="0" smtClean="0">
                <a:solidFill>
                  <a:schemeClr val="bg1"/>
                </a:solidFill>
              </a:rPr>
              <a:t> , threats to </a:t>
            </a:r>
            <a:r>
              <a:rPr lang="en-US" sz="1000" b="0" i="1" dirty="0" smtClean="0">
                <a:solidFill>
                  <a:schemeClr val="bg1"/>
                </a:solidFill>
              </a:rPr>
              <a:t>Integrity</a:t>
            </a:r>
            <a:r>
              <a:rPr lang="en-US" sz="1000" b="0" dirty="0" smtClean="0">
                <a:solidFill>
                  <a:schemeClr val="bg1"/>
                </a:solidFill>
              </a:rPr>
              <a:t>, and threats to </a:t>
            </a:r>
            <a:r>
              <a:rPr lang="en-US" sz="1000" b="0" i="1" dirty="0" smtClean="0">
                <a:solidFill>
                  <a:schemeClr val="bg1"/>
                </a:solidFill>
              </a:rPr>
              <a:t>Availability</a:t>
            </a:r>
            <a:r>
              <a:rPr lang="en-US" sz="1000" b="0" dirty="0" smtClean="0">
                <a:solidFill>
                  <a:schemeClr val="bg1"/>
                </a:solidFill>
              </a:rPr>
              <a:t>.</a:t>
            </a:r>
            <a:r>
              <a:rPr lang="en-US" sz="1000" dirty="0" smtClean="0">
                <a:solidFill>
                  <a:schemeClr val="bg1"/>
                </a:solidFill>
              </a:rPr>
              <a:t>  </a:t>
            </a:r>
            <a:br>
              <a:rPr lang="en-US" sz="1000" dirty="0" smtClean="0">
                <a:solidFill>
                  <a:schemeClr val="bg1"/>
                </a:solidFill>
              </a:rPr>
            </a:br>
            <a:r>
              <a:rPr lang="en-US" sz="1000" dirty="0" smtClean="0">
                <a:solidFill>
                  <a:srgbClr val="FF0000"/>
                </a:solidFill>
              </a:rPr>
              <a:t>NOTE:  A threat doesn’t have to be malicious!</a:t>
            </a:r>
          </a:p>
          <a:p>
            <a:r>
              <a:rPr lang="en-US" sz="1050" dirty="0" smtClean="0">
                <a:solidFill>
                  <a:srgbClr val="FFFF00"/>
                </a:solidFill>
              </a:rPr>
              <a:t>Risk</a:t>
            </a:r>
            <a:r>
              <a:rPr lang="en-US" sz="1000" b="0" dirty="0" smtClean="0">
                <a:solidFill>
                  <a:schemeClr val="bg1"/>
                </a:solidFill>
              </a:rPr>
              <a:t>:  The aggregate of  discoverability, reproducibility, exploitability, affected users, and damage potential (DREAD).</a:t>
            </a:r>
          </a:p>
          <a:p>
            <a:r>
              <a:rPr lang="en-US" sz="1050" dirty="0" smtClean="0">
                <a:solidFill>
                  <a:srgbClr val="FFFF00"/>
                </a:solidFill>
              </a:rPr>
              <a:t>Risk</a:t>
            </a:r>
            <a:r>
              <a:rPr lang="en-US" sz="1050" b="0" dirty="0" smtClean="0">
                <a:solidFill>
                  <a:srgbClr val="FFFF00"/>
                </a:solidFill>
              </a:rPr>
              <a:t> </a:t>
            </a:r>
            <a:r>
              <a:rPr lang="en-US" sz="1050" dirty="0" smtClean="0">
                <a:solidFill>
                  <a:srgbClr val="FFFF00"/>
                </a:solidFill>
              </a:rPr>
              <a:t>Response</a:t>
            </a:r>
            <a:r>
              <a:rPr lang="en-US" sz="1000" b="0" dirty="0" smtClean="0">
                <a:solidFill>
                  <a:schemeClr val="bg1"/>
                </a:solidFill>
              </a:rPr>
              <a:t>:  Planned action to address risk.  You can   </a:t>
            </a:r>
            <a:r>
              <a:rPr lang="en-US" sz="1000" b="0" i="1" dirty="0" smtClean="0">
                <a:solidFill>
                  <a:schemeClr val="bg1"/>
                </a:solidFill>
              </a:rPr>
              <a:t>Reduce</a:t>
            </a:r>
            <a:r>
              <a:rPr lang="en-US" sz="1000" b="0" dirty="0" smtClean="0">
                <a:solidFill>
                  <a:schemeClr val="bg1"/>
                </a:solidFill>
              </a:rPr>
              <a:t>, </a:t>
            </a:r>
            <a:r>
              <a:rPr lang="en-US" sz="1000" b="0" i="1" dirty="0" smtClean="0">
                <a:solidFill>
                  <a:schemeClr val="bg1"/>
                </a:solidFill>
              </a:rPr>
              <a:t>Transfer</a:t>
            </a:r>
            <a:r>
              <a:rPr lang="en-US" sz="1000" b="0" dirty="0" smtClean="0">
                <a:solidFill>
                  <a:schemeClr val="bg1"/>
                </a:solidFill>
              </a:rPr>
              <a:t>, </a:t>
            </a:r>
            <a:r>
              <a:rPr lang="en-US" sz="1000" b="0" i="1" dirty="0" smtClean="0">
                <a:solidFill>
                  <a:schemeClr val="bg1"/>
                </a:solidFill>
              </a:rPr>
              <a:t>Avoid</a:t>
            </a:r>
            <a:r>
              <a:rPr lang="en-US" sz="1000" b="0" dirty="0" smtClean="0">
                <a:solidFill>
                  <a:schemeClr val="bg1"/>
                </a:solidFill>
              </a:rPr>
              <a:t>, </a:t>
            </a:r>
            <a:r>
              <a:rPr lang="en-US" sz="1000" b="0" i="1" dirty="0" smtClean="0">
                <a:solidFill>
                  <a:schemeClr val="bg1"/>
                </a:solidFill>
              </a:rPr>
              <a:t>Accept.</a:t>
            </a:r>
          </a:p>
          <a:p>
            <a:endParaRPr lang="en-US" dirty="0" smtClean="0"/>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Rot="1" noChangeAspect="1" noChangeArrowheads="1" noTextEdit="1"/>
          </p:cNvSpPr>
          <p:nvPr>
            <p:ph type="sldImg"/>
          </p:nvPr>
        </p:nvSpPr>
        <p:spPr>
          <a:xfrm>
            <a:off x="1162050" y="692150"/>
            <a:ext cx="4610100" cy="3457575"/>
          </a:xfrm>
          <a:prstGeom prst="rect">
            <a:avLst/>
          </a:prstGeom>
          <a:ln/>
        </p:spPr>
      </p:sp>
      <p:sp>
        <p:nvSpPr>
          <p:cNvPr id="36868" name="Rectangle 3"/>
          <p:cNvSpPr>
            <a:spLocks noGrp="1" noChangeArrowheads="1"/>
          </p:cNvSpPr>
          <p:nvPr>
            <p:ph type="body" idx="1"/>
          </p:nvPr>
        </p:nvSpPr>
        <p:spPr>
          <a:xfrm>
            <a:off x="685800" y="4343400"/>
            <a:ext cx="5486400" cy="4114800"/>
          </a:xfrm>
          <a:prstGeom prst="rect">
            <a:avLst/>
          </a:prstGeom>
          <a:noFill/>
          <a:ln/>
        </p:spPr>
        <p:txBody>
          <a:bodyPr/>
          <a:lstStyle/>
          <a:p>
            <a:r>
              <a:rPr lang="en-US" dirty="0" smtClean="0"/>
              <a:t>Consider the size of the</a:t>
            </a:r>
            <a:r>
              <a:rPr lang="en-US" baseline="0" dirty="0" smtClean="0"/>
              <a:t> company, the fact that it is internationally distributed, and the numbers of applications.  Note the distinction between information assurance and software assurance. Define ethical hacking.   </a:t>
            </a:r>
            <a:endParaRPr lang="en-US" dirty="0" smtClean="0"/>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pic>
        <p:nvPicPr>
          <p:cNvPr id="10"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343958551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2933367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0803241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88594129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9"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362237099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2_SubSection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895600"/>
            <a:ext cx="5486400" cy="1295400"/>
          </a:xfrm>
        </p:spPr>
        <p:txBody>
          <a:bodyPr lIns="91440" tIns="45720" rIns="91440" bIns="45720" anchor="t"/>
          <a:lstStyle>
            <a:lvl1pPr>
              <a:lnSpc>
                <a:spcPct val="100000"/>
              </a:lnSpc>
              <a:defRPr sz="3200">
                <a:latin typeface="Calibri" panose="020F0502020204030204" pitchFamily="34" charset="0"/>
              </a:defRPr>
            </a:lvl1pPr>
          </a:lstStyle>
          <a:p>
            <a:r>
              <a:rPr lang="en-US" dirty="0"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8" name="Picture 7" descr="powerpoint signatu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183624068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9" name="Picture 8" descr="powerpoint signature.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276420019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sei.cmu.edu/pub/documents/05.reports/pdf/05tr009.pdf"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www.sei.cmu.edu/publications/documents/05.reports/05tr009.html"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33.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Nancy R. Mead</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424775666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4"/>
          <p:cNvSpPr>
            <a:spLocks noGrp="1" noChangeArrowheads="1"/>
          </p:cNvSpPr>
          <p:nvPr>
            <p:ph type="title"/>
          </p:nvPr>
        </p:nvSpPr>
        <p:spPr/>
        <p:txBody>
          <a:bodyPr/>
          <a:lstStyle/>
          <a:p>
            <a:r>
              <a:rPr lang="en-US" dirty="0" smtClean="0"/>
              <a:t>Why Threat Modeling?</a:t>
            </a:r>
          </a:p>
        </p:txBody>
      </p:sp>
      <p:sp>
        <p:nvSpPr>
          <p:cNvPr id="7" name="Content Placeholder 6"/>
          <p:cNvSpPr>
            <a:spLocks noGrp="1"/>
          </p:cNvSpPr>
          <p:nvPr>
            <p:ph idx="1"/>
          </p:nvPr>
        </p:nvSpPr>
        <p:spPr/>
        <p:txBody>
          <a:bodyPr/>
          <a:lstStyle/>
          <a:p>
            <a:r>
              <a:rPr lang="en-US" dirty="0" smtClean="0"/>
              <a:t>How does a large multinational organization with mature control processes embrace software assurance?</a:t>
            </a:r>
            <a:endParaRPr lang="en-US" dirty="0"/>
          </a:p>
        </p:txBody>
      </p:sp>
      <p:graphicFrame>
        <p:nvGraphicFramePr>
          <p:cNvPr id="3" name="Object 2"/>
          <p:cNvGraphicFramePr>
            <a:graphicFrameLocks noGrp="1" noChangeAspect="1"/>
          </p:cNvGraphicFramePr>
          <p:nvPr>
            <p:extLst>
              <p:ext uri="{D42A27DB-BD31-4B8C-83A1-F6EECF244321}">
                <p14:modId xmlns:p14="http://schemas.microsoft.com/office/powerpoint/2010/main" val="3160754597"/>
              </p:ext>
            </p:extLst>
          </p:nvPr>
        </p:nvGraphicFramePr>
        <p:xfrm>
          <a:off x="152400" y="2133600"/>
          <a:ext cx="8767107" cy="3200400"/>
        </p:xfrm>
        <a:graphic>
          <a:graphicData uri="http://schemas.openxmlformats.org/presentationml/2006/ole">
            <mc:AlternateContent xmlns:mc="http://schemas.openxmlformats.org/markup-compatibility/2006">
              <mc:Choice xmlns:v="urn:schemas-microsoft-com:vml" Requires="v">
                <p:oleObj spid="_x0000_s1054" name="Visio" r:id="rId4" imgW="6756951" imgH="2467032" progId="Visio.Drawing.11">
                  <p:embed/>
                </p:oleObj>
              </mc:Choice>
              <mc:Fallback>
                <p:oleObj name="Visio" r:id="rId4" imgW="6756951" imgH="2467032" progId="Visio.Drawing.11">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2133600"/>
                        <a:ext cx="8767107" cy="320040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409915524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43" name="Rectangle 97"/>
          <p:cNvSpPr>
            <a:spLocks noGrp="1" noChangeArrowheads="1"/>
          </p:cNvSpPr>
          <p:nvPr>
            <p:ph type="title"/>
          </p:nvPr>
        </p:nvSpPr>
        <p:spPr/>
        <p:txBody>
          <a:bodyPr/>
          <a:lstStyle/>
          <a:p>
            <a:r>
              <a:rPr lang="en-US" dirty="0" smtClean="0"/>
              <a:t>Ford’s  Journey</a:t>
            </a:r>
          </a:p>
        </p:txBody>
      </p:sp>
      <p:sp>
        <p:nvSpPr>
          <p:cNvPr id="6" name="Content Placeholder 5"/>
          <p:cNvSpPr>
            <a:spLocks noGrp="1"/>
          </p:cNvSpPr>
          <p:nvPr>
            <p:ph idx="1"/>
          </p:nvPr>
        </p:nvSpPr>
        <p:spPr/>
        <p:txBody>
          <a:bodyPr/>
          <a:lstStyle/>
          <a:p>
            <a:pPr>
              <a:buFont typeface="Arial" panose="020B0604020202020204" pitchFamily="34" charset="0"/>
              <a:buChar char="•"/>
            </a:pPr>
            <a:r>
              <a:rPr lang="en-US" dirty="0" smtClean="0"/>
              <a:t>Piloted Microsoft’s Threat Analysis and Modeling (TAM) tool in 2005</a:t>
            </a:r>
          </a:p>
          <a:p>
            <a:pPr>
              <a:buFont typeface="Arial" panose="020B0604020202020204" pitchFamily="34" charset="0"/>
              <a:buChar char="•"/>
            </a:pPr>
            <a:r>
              <a:rPr lang="en-US" dirty="0" smtClean="0"/>
              <a:t>Rolled out threat modeling as a service in 2007</a:t>
            </a:r>
          </a:p>
          <a:p>
            <a:pPr>
              <a:buFont typeface="Arial" panose="020B0604020202020204" pitchFamily="34" charset="0"/>
              <a:buChar char="•"/>
            </a:pPr>
            <a:r>
              <a:rPr lang="en-US" dirty="0" smtClean="0"/>
              <a:t>Launched “Fast Pass” threat modeling in 2008 </a:t>
            </a:r>
          </a:p>
          <a:p>
            <a:pPr>
              <a:buFont typeface="Arial" panose="020B0604020202020204" pitchFamily="34" charset="0"/>
              <a:buChar char="•"/>
            </a:pPr>
            <a:r>
              <a:rPr lang="en-US" dirty="0" smtClean="0"/>
              <a:t>Piloted Microsoft’s Security Development Lifecycle Threat Modeling (SDLTM) tool in 2009</a:t>
            </a:r>
            <a:endParaRPr lang="en-US" dirty="0"/>
          </a:p>
        </p:txBody>
      </p:sp>
    </p:spTree>
    <p:extLst>
      <p:ext uri="{BB962C8B-B14F-4D97-AF65-F5344CB8AC3E}">
        <p14:creationId xmlns:p14="http://schemas.microsoft.com/office/powerpoint/2010/main" val="53980425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67" name="Rectangle 97"/>
          <p:cNvSpPr>
            <a:spLocks noGrp="1" noChangeArrowheads="1"/>
          </p:cNvSpPr>
          <p:nvPr>
            <p:ph type="title"/>
          </p:nvPr>
        </p:nvSpPr>
        <p:spPr/>
        <p:txBody>
          <a:bodyPr/>
          <a:lstStyle/>
          <a:p>
            <a:r>
              <a:rPr lang="en-US" dirty="0" smtClean="0"/>
              <a:t>Participants</a:t>
            </a:r>
          </a:p>
        </p:txBody>
      </p:sp>
      <p:sp>
        <p:nvSpPr>
          <p:cNvPr id="6" name="Content Placeholder 5"/>
          <p:cNvSpPr>
            <a:spLocks noGrp="1"/>
          </p:cNvSpPr>
          <p:nvPr>
            <p:ph idx="1"/>
          </p:nvPr>
        </p:nvSpPr>
        <p:spPr/>
        <p:txBody>
          <a:bodyPr/>
          <a:lstStyle/>
          <a:p>
            <a:r>
              <a:rPr lang="en-US" sz="2400" dirty="0" smtClean="0"/>
              <a:t>Business owners </a:t>
            </a:r>
          </a:p>
          <a:p>
            <a:pPr lvl="1"/>
            <a:r>
              <a:rPr lang="en-US" sz="2200" dirty="0" smtClean="0"/>
              <a:t>First and foremost</a:t>
            </a:r>
          </a:p>
          <a:p>
            <a:r>
              <a:rPr lang="en-US" sz="2400" dirty="0" smtClean="0"/>
              <a:t>SMEs</a:t>
            </a:r>
          </a:p>
          <a:p>
            <a:pPr lvl="1"/>
            <a:r>
              <a:rPr lang="en-US" sz="2200" dirty="0" smtClean="0"/>
              <a:t>Architects</a:t>
            </a:r>
          </a:p>
          <a:p>
            <a:pPr lvl="1"/>
            <a:r>
              <a:rPr lang="en-US" sz="2200" dirty="0" smtClean="0"/>
              <a:t>Developers</a:t>
            </a:r>
          </a:p>
          <a:p>
            <a:pPr lvl="1"/>
            <a:r>
              <a:rPr lang="en-US" sz="2200" dirty="0" smtClean="0"/>
              <a:t>Application owners</a:t>
            </a:r>
          </a:p>
          <a:p>
            <a:pPr lvl="1"/>
            <a:r>
              <a:rPr lang="en-US" sz="2200" dirty="0" smtClean="0"/>
              <a:t>Infrastructure owners</a:t>
            </a:r>
          </a:p>
          <a:p>
            <a:r>
              <a:rPr lang="en-US" sz="2400" dirty="0" smtClean="0"/>
              <a:t>IT Security</a:t>
            </a:r>
          </a:p>
          <a:p>
            <a:pPr lvl="1"/>
            <a:r>
              <a:rPr lang="en-US" sz="2200" dirty="0" smtClean="0"/>
              <a:t>Threat modelers</a:t>
            </a:r>
          </a:p>
          <a:p>
            <a:pPr lvl="1"/>
            <a:r>
              <a:rPr lang="en-US" sz="2200" dirty="0" smtClean="0"/>
              <a:t>Incident response team</a:t>
            </a:r>
          </a:p>
          <a:p>
            <a:pPr lvl="1"/>
            <a:r>
              <a:rPr lang="en-US" sz="2200" dirty="0" smtClean="0"/>
              <a:t>Forensics</a:t>
            </a:r>
          </a:p>
          <a:p>
            <a:pPr lvl="1"/>
            <a:r>
              <a:rPr lang="en-US" sz="2200" dirty="0" smtClean="0"/>
              <a:t>Encryption</a:t>
            </a:r>
          </a:p>
          <a:p>
            <a:pPr lvl="1"/>
            <a:r>
              <a:rPr lang="en-US" sz="2200" dirty="0" smtClean="0"/>
              <a:t>Authentication</a:t>
            </a:r>
            <a:endParaRPr lang="en-US" sz="2200" dirty="0"/>
          </a:p>
        </p:txBody>
      </p:sp>
    </p:spTree>
    <p:extLst>
      <p:ext uri="{BB962C8B-B14F-4D97-AF65-F5344CB8AC3E}">
        <p14:creationId xmlns:p14="http://schemas.microsoft.com/office/powerpoint/2010/main" val="226493852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91" name="Rectangle 97"/>
          <p:cNvSpPr>
            <a:spLocks noGrp="1" noChangeArrowheads="1"/>
          </p:cNvSpPr>
          <p:nvPr>
            <p:ph type="title"/>
          </p:nvPr>
        </p:nvSpPr>
        <p:spPr/>
        <p:txBody>
          <a:bodyPr/>
          <a:lstStyle/>
          <a:p>
            <a:r>
              <a:rPr lang="en-US" dirty="0" smtClean="0"/>
              <a:t>Time Commitment</a:t>
            </a:r>
          </a:p>
        </p:txBody>
      </p:sp>
      <p:sp>
        <p:nvSpPr>
          <p:cNvPr id="6" name="Content Placeholder 5"/>
          <p:cNvSpPr>
            <a:spLocks noGrp="1"/>
          </p:cNvSpPr>
          <p:nvPr>
            <p:ph idx="1"/>
          </p:nvPr>
        </p:nvSpPr>
        <p:spPr/>
        <p:txBody>
          <a:bodyPr/>
          <a:lstStyle/>
          <a:p>
            <a:r>
              <a:rPr lang="en-US" dirty="0" smtClean="0"/>
              <a:t>Minimum</a:t>
            </a:r>
          </a:p>
          <a:p>
            <a:pPr lvl="1"/>
            <a:r>
              <a:rPr lang="en-US" dirty="0" smtClean="0"/>
              <a:t>7 calendar days elapsed time</a:t>
            </a:r>
          </a:p>
          <a:p>
            <a:pPr lvl="1"/>
            <a:r>
              <a:rPr lang="en-US" dirty="0" smtClean="0"/>
              <a:t>3 half-day meetings with the entire team</a:t>
            </a:r>
          </a:p>
          <a:p>
            <a:pPr lvl="1"/>
            <a:r>
              <a:rPr lang="en-US" dirty="0" smtClean="0"/>
              <a:t>2 full days of work for security members</a:t>
            </a:r>
            <a:br>
              <a:rPr lang="en-US" dirty="0" smtClean="0"/>
            </a:br>
            <a:endParaRPr lang="en-US" dirty="0" smtClean="0"/>
          </a:p>
          <a:p>
            <a:r>
              <a:rPr lang="en-US" dirty="0" smtClean="0"/>
              <a:t>Maximum</a:t>
            </a:r>
          </a:p>
          <a:p>
            <a:pPr lvl="1"/>
            <a:r>
              <a:rPr lang="en-US" dirty="0" smtClean="0"/>
              <a:t>4 to 6 calendar weeks elapsed time</a:t>
            </a:r>
          </a:p>
          <a:p>
            <a:pPr lvl="1"/>
            <a:r>
              <a:rPr lang="en-US" dirty="0" smtClean="0"/>
              <a:t>4 to 6 half day meetings with the entire team</a:t>
            </a:r>
          </a:p>
          <a:p>
            <a:pPr lvl="1"/>
            <a:r>
              <a:rPr lang="en-US" dirty="0" smtClean="0"/>
              <a:t>1 or 2 full days of work for security members</a:t>
            </a:r>
            <a:endParaRPr lang="en-US" dirty="0"/>
          </a:p>
        </p:txBody>
      </p:sp>
    </p:spTree>
    <p:extLst>
      <p:ext uri="{BB962C8B-B14F-4D97-AF65-F5344CB8AC3E}">
        <p14:creationId xmlns:p14="http://schemas.microsoft.com/office/powerpoint/2010/main" val="386334234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Process</a:t>
            </a:r>
          </a:p>
        </p:txBody>
      </p:sp>
      <p:sp>
        <p:nvSpPr>
          <p:cNvPr id="2" name="Content Placeholder 1"/>
          <p:cNvSpPr>
            <a:spLocks noGrp="1"/>
          </p:cNvSpPr>
          <p:nvPr>
            <p:ph idx="1"/>
          </p:nvPr>
        </p:nvSpPr>
        <p:spPr/>
        <p:txBody>
          <a:bodyPr/>
          <a:lstStyle/>
          <a:p>
            <a:r>
              <a:rPr lang="en-US" sz="2600" dirty="0" smtClean="0"/>
              <a:t>Identify business objectives</a:t>
            </a:r>
          </a:p>
          <a:p>
            <a:r>
              <a:rPr lang="en-US" sz="2600" dirty="0" smtClean="0"/>
              <a:t>Set scope</a:t>
            </a:r>
          </a:p>
          <a:p>
            <a:r>
              <a:rPr lang="en-US" sz="2600" dirty="0" smtClean="0"/>
              <a:t>Construct model</a:t>
            </a:r>
          </a:p>
          <a:p>
            <a:pPr lvl="1"/>
            <a:r>
              <a:rPr lang="en-US" sz="2200" dirty="0" smtClean="0"/>
              <a:t>Roles</a:t>
            </a:r>
          </a:p>
          <a:p>
            <a:pPr lvl="1"/>
            <a:r>
              <a:rPr lang="en-US" sz="2200" dirty="0" smtClean="0"/>
              <a:t>Data</a:t>
            </a:r>
          </a:p>
          <a:p>
            <a:pPr lvl="1"/>
            <a:r>
              <a:rPr lang="en-US" sz="2200" dirty="0" smtClean="0"/>
              <a:t>Components</a:t>
            </a:r>
          </a:p>
          <a:p>
            <a:pPr lvl="1"/>
            <a:r>
              <a:rPr lang="en-US" sz="2200" dirty="0" smtClean="0"/>
              <a:t>Use cases</a:t>
            </a:r>
          </a:p>
          <a:p>
            <a:r>
              <a:rPr lang="en-US" sz="2600" dirty="0" smtClean="0"/>
              <a:t>Generate threats</a:t>
            </a:r>
          </a:p>
          <a:p>
            <a:r>
              <a:rPr lang="en-US" sz="2600" dirty="0" smtClean="0"/>
              <a:t>Analyze threats</a:t>
            </a:r>
          </a:p>
          <a:p>
            <a:r>
              <a:rPr lang="en-US" sz="2600" dirty="0" smtClean="0"/>
              <a:t>Determine risk responses</a:t>
            </a:r>
          </a:p>
          <a:p>
            <a:r>
              <a:rPr lang="en-US" sz="2600" dirty="0" smtClean="0"/>
              <a:t>Report out</a:t>
            </a:r>
          </a:p>
          <a:p>
            <a:r>
              <a:rPr lang="en-US" sz="2600" dirty="0" smtClean="0"/>
              <a:t>Improve process</a:t>
            </a:r>
            <a:endParaRPr lang="en-US" sz="2600" dirty="0"/>
          </a:p>
        </p:txBody>
      </p:sp>
    </p:spTree>
    <p:extLst>
      <p:ext uri="{BB962C8B-B14F-4D97-AF65-F5344CB8AC3E}">
        <p14:creationId xmlns:p14="http://schemas.microsoft.com/office/powerpoint/2010/main" val="236131039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Process</a:t>
            </a:r>
          </a:p>
        </p:txBody>
      </p:sp>
      <p:pic>
        <p:nvPicPr>
          <p:cNvPr id="6" name="Picture 7"/>
          <p:cNvPicPr>
            <a:picLocks noChangeAspect="1" noChangeArrowheads="1"/>
          </p:cNvPicPr>
          <p:nvPr/>
        </p:nvPicPr>
        <p:blipFill>
          <a:blip r:embed="rId3" cstate="print"/>
          <a:srcRect/>
          <a:stretch>
            <a:fillRect/>
          </a:stretch>
        </p:blipFill>
        <p:spPr bwMode="auto">
          <a:xfrm>
            <a:off x="304800" y="1127125"/>
            <a:ext cx="8534400" cy="5121275"/>
          </a:xfrm>
          <a:prstGeom prst="rect">
            <a:avLst/>
          </a:prstGeom>
          <a:noFill/>
          <a:ln w="9525" algn="ctr">
            <a:noFill/>
            <a:miter lim="800000"/>
            <a:headEnd/>
            <a:tailEnd/>
          </a:ln>
          <a:effectLst/>
        </p:spPr>
      </p:pic>
    </p:spTree>
    <p:extLst>
      <p:ext uri="{BB962C8B-B14F-4D97-AF65-F5344CB8AC3E}">
        <p14:creationId xmlns:p14="http://schemas.microsoft.com/office/powerpoint/2010/main" val="270637985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Results</a:t>
            </a:r>
          </a:p>
        </p:txBody>
      </p:sp>
      <p:sp>
        <p:nvSpPr>
          <p:cNvPr id="5" name="Content Placeholder 4"/>
          <p:cNvSpPr>
            <a:spLocks noGrp="1"/>
          </p:cNvSpPr>
          <p:nvPr>
            <p:ph idx="1"/>
          </p:nvPr>
        </p:nvSpPr>
        <p:spPr/>
        <p:txBody>
          <a:bodyPr/>
          <a:lstStyle/>
          <a:p>
            <a:pPr>
              <a:buFont typeface="Arial" panose="020B0604020202020204" pitchFamily="34" charset="0"/>
              <a:buChar char="•"/>
            </a:pPr>
            <a:r>
              <a:rPr lang="en-US" dirty="0" smtClean="0"/>
              <a:t>Used threat modeling to reduce risk on strategically important IT projects.  </a:t>
            </a:r>
          </a:p>
          <a:p>
            <a:pPr>
              <a:buFont typeface="Arial" panose="020B0604020202020204" pitchFamily="34" charset="0"/>
              <a:buChar char="•"/>
            </a:pPr>
            <a:r>
              <a:rPr lang="en-US" dirty="0" smtClean="0"/>
              <a:t>Saved significant calendar time on processing launch related IT work.</a:t>
            </a:r>
          </a:p>
          <a:p>
            <a:pPr>
              <a:buFont typeface="Arial" panose="020B0604020202020204" pitchFamily="34" charset="0"/>
              <a:buChar char="•"/>
            </a:pPr>
            <a:r>
              <a:rPr lang="en-US" dirty="0" smtClean="0"/>
              <a:t>Optimized process and applied to pilots and processes.  </a:t>
            </a:r>
          </a:p>
          <a:p>
            <a:pPr>
              <a:buFont typeface="Arial" panose="020B0604020202020204" pitchFamily="34" charset="0"/>
              <a:buChar char="•"/>
            </a:pPr>
            <a:r>
              <a:rPr lang="en-US" dirty="0" smtClean="0"/>
              <a:t>Raised awareness on risk-based decision making.  </a:t>
            </a:r>
          </a:p>
          <a:p>
            <a:pPr>
              <a:buFont typeface="Arial" panose="020B0604020202020204" pitchFamily="34" charset="0"/>
              <a:buChar char="•"/>
            </a:pPr>
            <a:r>
              <a:rPr lang="en-US" dirty="0" smtClean="0"/>
              <a:t>Taught people how to do threat modeling instead of relying solely on experts.  </a:t>
            </a:r>
          </a:p>
          <a:p>
            <a:pPr>
              <a:buFont typeface="Arial" panose="020B0604020202020204" pitchFamily="34" charset="0"/>
              <a:buChar char="•"/>
            </a:pPr>
            <a:r>
              <a:rPr lang="en-US" dirty="0" smtClean="0"/>
              <a:t>Improved relations with several important business customers.</a:t>
            </a:r>
            <a:endParaRPr lang="en-US" dirty="0"/>
          </a:p>
        </p:txBody>
      </p:sp>
    </p:spTree>
    <p:extLst>
      <p:ext uri="{BB962C8B-B14F-4D97-AF65-F5344CB8AC3E}">
        <p14:creationId xmlns:p14="http://schemas.microsoft.com/office/powerpoint/2010/main" val="146689003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Discussion</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Have you used threat modeling other than in this class?  If so, what were the outcomes?</a:t>
            </a:r>
          </a:p>
          <a:p>
            <a:pPr>
              <a:buFont typeface="Arial" panose="020B0604020202020204" pitchFamily="34" charset="0"/>
              <a:buChar char="•"/>
            </a:pPr>
            <a:r>
              <a:rPr lang="en-US" dirty="0" smtClean="0"/>
              <a:t>Would the Ford experience be convincing to a project manager that you have worked for?  </a:t>
            </a:r>
            <a:endParaRPr lang="en-US" dirty="0"/>
          </a:p>
        </p:txBody>
      </p:sp>
    </p:spTree>
    <p:extLst>
      <p:ext uri="{BB962C8B-B14F-4D97-AF65-F5344CB8AC3E}">
        <p14:creationId xmlns:p14="http://schemas.microsoft.com/office/powerpoint/2010/main" val="91869416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Use of Threat Modeling in </a:t>
            </a:r>
            <a:r>
              <a:rPr lang="en-US" dirty="0" smtClean="0"/>
              <a:t>Prioritization</a:t>
            </a:r>
            <a:endParaRPr lang="en-US" dirty="0"/>
          </a:p>
        </p:txBody>
      </p:sp>
    </p:spTree>
    <p:extLst>
      <p:ext uri="{BB962C8B-B14F-4D97-AF65-F5344CB8AC3E}">
        <p14:creationId xmlns:p14="http://schemas.microsoft.com/office/powerpoint/2010/main" val="139735289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4"/>
          <p:cNvSpPr>
            <a:spLocks noGrp="1" noChangeArrowheads="1"/>
          </p:cNvSpPr>
          <p:nvPr>
            <p:ph type="title"/>
          </p:nvPr>
        </p:nvSpPr>
        <p:spPr/>
        <p:txBody>
          <a:bodyPr/>
          <a:lstStyle/>
          <a:p>
            <a:r>
              <a:rPr lang="en-US" altLang="zh-TW" dirty="0" smtClean="0"/>
              <a:t>An Example of Prioritization (SQUARE Step 8) </a:t>
            </a:r>
            <a:endParaRPr lang="en-US" dirty="0" smtClean="0"/>
          </a:p>
        </p:txBody>
      </p:sp>
      <p:sp>
        <p:nvSpPr>
          <p:cNvPr id="4099" name="Rectangle 25"/>
          <p:cNvSpPr>
            <a:spLocks noGrp="1" noChangeArrowheads="1"/>
          </p:cNvSpPr>
          <p:nvPr>
            <p:ph idx="1"/>
          </p:nvPr>
        </p:nvSpPr>
        <p:spPr>
          <a:xfrm>
            <a:off x="304800" y="4914900"/>
            <a:ext cx="8455025" cy="1866900"/>
          </a:xfrm>
        </p:spPr>
        <p:txBody>
          <a:bodyPr/>
          <a:lstStyle/>
          <a:p>
            <a:pPr lvl="1"/>
            <a:r>
              <a:rPr lang="en-US" dirty="0" smtClean="0"/>
              <a:t>The Analytical Hierarchical Process (AHP) uses pairwise comparison to find the three most valuable requirements to be SR-3, SR-5, and SR-6. </a:t>
            </a:r>
          </a:p>
          <a:p>
            <a:pPr lvl="1"/>
            <a:r>
              <a:rPr lang="en-US" dirty="0" smtClean="0"/>
              <a:t>Together, they constitute 47% of the total value.</a:t>
            </a:r>
            <a:endParaRPr lang="en-US" dirty="0"/>
          </a:p>
        </p:txBody>
      </p:sp>
      <p:pic>
        <p:nvPicPr>
          <p:cNvPr id="4" name="Picture 4"/>
          <p:cNvPicPr>
            <a:picLocks noChangeAspect="1" noChangeArrowheads="1"/>
          </p:cNvPicPr>
          <p:nvPr/>
        </p:nvPicPr>
        <p:blipFill>
          <a:blip r:embed="rId3" cstate="print"/>
          <a:srcRect/>
          <a:stretch>
            <a:fillRect/>
          </a:stretch>
        </p:blipFill>
        <p:spPr bwMode="auto">
          <a:xfrm>
            <a:off x="1371599" y="1143000"/>
            <a:ext cx="5844739" cy="3733800"/>
          </a:xfrm>
          <a:prstGeom prst="rect">
            <a:avLst/>
          </a:prstGeom>
          <a:noFill/>
          <a:ln w="9525">
            <a:noFill/>
            <a:miter lim="800000"/>
            <a:headEnd/>
            <a:tailEnd/>
          </a:ln>
        </p:spPr>
      </p:pic>
    </p:spTree>
    <p:extLst>
      <p:ext uri="{BB962C8B-B14F-4D97-AF65-F5344CB8AC3E}">
        <p14:creationId xmlns:p14="http://schemas.microsoft.com/office/powerpoint/2010/main" val="274097067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4800" y="1143000"/>
            <a:ext cx="8458200" cy="5257800"/>
          </a:xfrm>
        </p:spPr>
        <p:txBody>
          <a:bodyPr/>
          <a:lstStyle/>
          <a:p>
            <a:pPr marL="0">
              <a:lnSpc>
                <a:spcPct val="115000"/>
              </a:lnSpc>
              <a:spcAft>
                <a:spcPts val="1000"/>
              </a:spcAft>
            </a:pPr>
            <a:r>
              <a:rPr lang="en-US" sz="1100" dirty="0">
                <a:latin typeface="Times New Roman"/>
                <a:ea typeface="Times New Roman"/>
                <a:cs typeface="Times New Roman"/>
              </a:rPr>
              <a:t>Copyright 2014 Carnegie Mellon University</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has been approved for public release and unlimited distribution except as restricted below.</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based upon work funded and supported by Department of Homeland Security Department of Defense Carnegie Mellon University under Contract No. FA8721-05-C-0003 with Carnegie Mellon University for the operation of the Software Engineering Institute, a federally funded research and development center sponsored by the United States Department of Defense.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Although the rights granted by contract do not require course attendance to use this material for U.S. Government purposes, the SEI recommends attendance to ensure proper understanding.</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DM-0001143</a:t>
            </a:r>
            <a:r>
              <a:rPr lang="en-US" sz="1400" dirty="0">
                <a:latin typeface="Times New Roman"/>
                <a:ea typeface="Times New Roman"/>
                <a:cs typeface="Times New Roman"/>
              </a:rPr>
              <a:t/>
            </a:r>
            <a:br>
              <a:rPr lang="en-US" sz="1400" dirty="0">
                <a:latin typeface="Times New Roman"/>
                <a:ea typeface="Times New Roman"/>
                <a:cs typeface="Times New Roman"/>
              </a:rPr>
            </a:br>
            <a:endParaRPr lang="en-US" sz="1800" dirty="0">
              <a:latin typeface="Calibri"/>
              <a:ea typeface="Times New Roman"/>
              <a:cs typeface="Times New Roman"/>
            </a:endParaRPr>
          </a:p>
          <a:p>
            <a:pPr marL="3175" lvl="0" indent="-3175" eaLnBrk="0" hangingPunct="0">
              <a:spcBef>
                <a:spcPts val="0"/>
              </a:spcBef>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67160514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4"/>
          <p:cNvSpPr>
            <a:spLocks noGrp="1" noChangeArrowheads="1"/>
          </p:cNvSpPr>
          <p:nvPr>
            <p:ph type="title"/>
          </p:nvPr>
        </p:nvSpPr>
        <p:spPr/>
        <p:txBody>
          <a:bodyPr/>
          <a:lstStyle/>
          <a:p>
            <a:r>
              <a:rPr lang="en-US" altLang="zh-TW" dirty="0" smtClean="0"/>
              <a:t>An Example of Prioritization (SQUARE Step 8) </a:t>
            </a:r>
            <a:endParaRPr lang="en-US" dirty="0" smtClean="0"/>
          </a:p>
        </p:txBody>
      </p:sp>
      <p:sp>
        <p:nvSpPr>
          <p:cNvPr id="4099" name="Rectangle 25"/>
          <p:cNvSpPr>
            <a:spLocks noGrp="1" noChangeArrowheads="1"/>
          </p:cNvSpPr>
          <p:nvPr>
            <p:ph idx="1"/>
          </p:nvPr>
        </p:nvSpPr>
        <p:spPr>
          <a:xfrm>
            <a:off x="304800" y="5105400"/>
            <a:ext cx="8455025" cy="1905000"/>
          </a:xfrm>
        </p:spPr>
        <p:txBody>
          <a:bodyPr/>
          <a:lstStyle/>
          <a:p>
            <a:r>
              <a:rPr lang="en-US" dirty="0" smtClean="0"/>
              <a:t>The three least valuable requirements are SR-1, SR-4, and SR-8, which constitute 23% of the total value. </a:t>
            </a:r>
            <a:endParaRPr lang="en-US" dirty="0"/>
          </a:p>
        </p:txBody>
      </p:sp>
      <p:pic>
        <p:nvPicPr>
          <p:cNvPr id="4" name="Picture 4"/>
          <p:cNvPicPr>
            <a:picLocks noChangeAspect="1" noChangeArrowheads="1"/>
          </p:cNvPicPr>
          <p:nvPr/>
        </p:nvPicPr>
        <p:blipFill>
          <a:blip r:embed="rId3" cstate="print"/>
          <a:srcRect/>
          <a:stretch>
            <a:fillRect/>
          </a:stretch>
        </p:blipFill>
        <p:spPr bwMode="auto">
          <a:xfrm>
            <a:off x="1371599" y="1143000"/>
            <a:ext cx="5844739" cy="3733800"/>
          </a:xfrm>
          <a:prstGeom prst="rect">
            <a:avLst/>
          </a:prstGeom>
          <a:noFill/>
          <a:ln w="9525">
            <a:noFill/>
            <a:miter lim="800000"/>
            <a:headEnd/>
            <a:tailEnd/>
          </a:ln>
        </p:spPr>
      </p:pic>
    </p:spTree>
    <p:extLst>
      <p:ext uri="{BB962C8B-B14F-4D97-AF65-F5344CB8AC3E}">
        <p14:creationId xmlns:p14="http://schemas.microsoft.com/office/powerpoint/2010/main" val="199251557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4"/>
          <p:cNvSpPr>
            <a:spLocks noGrp="1" noChangeArrowheads="1"/>
          </p:cNvSpPr>
          <p:nvPr>
            <p:ph type="title"/>
          </p:nvPr>
        </p:nvSpPr>
        <p:spPr/>
        <p:txBody>
          <a:bodyPr/>
          <a:lstStyle/>
          <a:p>
            <a:r>
              <a:rPr lang="en-US" altLang="zh-TW" dirty="0" smtClean="0"/>
              <a:t>An Example of Prioritization (SQUARE Step 8) </a:t>
            </a:r>
            <a:endParaRPr lang="en-US" dirty="0" smtClean="0"/>
          </a:p>
        </p:txBody>
      </p:sp>
      <p:sp>
        <p:nvSpPr>
          <p:cNvPr id="4099" name="Rectangle 25"/>
          <p:cNvSpPr>
            <a:spLocks noGrp="1" noChangeArrowheads="1"/>
          </p:cNvSpPr>
          <p:nvPr>
            <p:ph idx="1"/>
          </p:nvPr>
        </p:nvSpPr>
        <p:spPr>
          <a:xfrm>
            <a:off x="304800" y="4876800"/>
            <a:ext cx="8455025" cy="1752600"/>
          </a:xfrm>
        </p:spPr>
        <p:txBody>
          <a:bodyPr/>
          <a:lstStyle/>
          <a:p>
            <a:r>
              <a:rPr lang="en-US" dirty="0" smtClean="0"/>
              <a:t>On the cost side, requirements SR-4, SR-7, and SR-9 are the three most expensive. </a:t>
            </a:r>
          </a:p>
          <a:p>
            <a:r>
              <a:rPr lang="en-US" dirty="0" smtClean="0"/>
              <a:t>Together, they constitute 72% of the total cost.</a:t>
            </a:r>
            <a:endParaRPr lang="en-US" dirty="0"/>
          </a:p>
        </p:txBody>
      </p:sp>
      <p:pic>
        <p:nvPicPr>
          <p:cNvPr id="5" name="Picture 5"/>
          <p:cNvPicPr>
            <a:picLocks noChangeAspect="1" noChangeArrowheads="1"/>
          </p:cNvPicPr>
          <p:nvPr/>
        </p:nvPicPr>
        <p:blipFill>
          <a:blip r:embed="rId3" cstate="print"/>
          <a:srcRect/>
          <a:stretch>
            <a:fillRect/>
          </a:stretch>
        </p:blipFill>
        <p:spPr bwMode="auto">
          <a:xfrm>
            <a:off x="1371600" y="1147712"/>
            <a:ext cx="5862012" cy="3729087"/>
          </a:xfrm>
          <a:prstGeom prst="rect">
            <a:avLst/>
          </a:prstGeom>
          <a:noFill/>
          <a:ln w="9525">
            <a:noFill/>
            <a:miter lim="800000"/>
            <a:headEnd/>
            <a:tailEnd/>
          </a:ln>
        </p:spPr>
      </p:pic>
    </p:spTree>
    <p:extLst>
      <p:ext uri="{BB962C8B-B14F-4D97-AF65-F5344CB8AC3E}">
        <p14:creationId xmlns:p14="http://schemas.microsoft.com/office/powerpoint/2010/main" val="156459789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4"/>
          <p:cNvSpPr>
            <a:spLocks noGrp="1" noChangeArrowheads="1"/>
          </p:cNvSpPr>
          <p:nvPr>
            <p:ph type="title"/>
          </p:nvPr>
        </p:nvSpPr>
        <p:spPr/>
        <p:txBody>
          <a:bodyPr/>
          <a:lstStyle/>
          <a:p>
            <a:r>
              <a:rPr lang="en-US" altLang="zh-TW" dirty="0" smtClean="0"/>
              <a:t>An Example of Prioritization (SQUARE Step 8) </a:t>
            </a:r>
            <a:endParaRPr lang="en-US" dirty="0" smtClean="0"/>
          </a:p>
        </p:txBody>
      </p:sp>
      <p:sp>
        <p:nvSpPr>
          <p:cNvPr id="4099" name="Rectangle 25"/>
          <p:cNvSpPr>
            <a:spLocks noGrp="1" noChangeArrowheads="1"/>
          </p:cNvSpPr>
          <p:nvPr>
            <p:ph idx="1"/>
          </p:nvPr>
        </p:nvSpPr>
        <p:spPr>
          <a:xfrm>
            <a:off x="304800" y="4953000"/>
            <a:ext cx="8455025" cy="1447800"/>
          </a:xfrm>
        </p:spPr>
        <p:txBody>
          <a:bodyPr/>
          <a:lstStyle/>
          <a:p>
            <a:r>
              <a:rPr lang="en-US" dirty="0" smtClean="0"/>
              <a:t>The three least expensive requirements are SR-1, SR-2, and SR-3.</a:t>
            </a:r>
          </a:p>
          <a:p>
            <a:r>
              <a:rPr lang="en-US" dirty="0" smtClean="0"/>
              <a:t>They constitute 7% of the requirements’ total cost. </a:t>
            </a:r>
            <a:endParaRPr lang="en-US" dirty="0"/>
          </a:p>
        </p:txBody>
      </p:sp>
      <p:pic>
        <p:nvPicPr>
          <p:cNvPr id="5" name="Picture 5"/>
          <p:cNvPicPr>
            <a:picLocks noChangeAspect="1" noChangeArrowheads="1"/>
          </p:cNvPicPr>
          <p:nvPr/>
        </p:nvPicPr>
        <p:blipFill>
          <a:blip r:embed="rId3" cstate="print"/>
          <a:srcRect/>
          <a:stretch>
            <a:fillRect/>
          </a:stretch>
        </p:blipFill>
        <p:spPr bwMode="auto">
          <a:xfrm>
            <a:off x="1371600" y="1147712"/>
            <a:ext cx="5862012" cy="3729087"/>
          </a:xfrm>
          <a:prstGeom prst="rect">
            <a:avLst/>
          </a:prstGeom>
          <a:noFill/>
          <a:ln w="9525">
            <a:noFill/>
            <a:miter lim="800000"/>
            <a:headEnd/>
            <a:tailEnd/>
          </a:ln>
        </p:spPr>
      </p:pic>
    </p:spTree>
    <p:extLst>
      <p:ext uri="{BB962C8B-B14F-4D97-AF65-F5344CB8AC3E}">
        <p14:creationId xmlns:p14="http://schemas.microsoft.com/office/powerpoint/2010/main" val="350026025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4"/>
          <p:cNvSpPr>
            <a:spLocks noGrp="1" noChangeArrowheads="1"/>
          </p:cNvSpPr>
          <p:nvPr>
            <p:ph type="title"/>
          </p:nvPr>
        </p:nvSpPr>
        <p:spPr/>
        <p:txBody>
          <a:bodyPr/>
          <a:lstStyle/>
          <a:p>
            <a:r>
              <a:rPr lang="en-US" dirty="0" smtClean="0"/>
              <a:t>Cost/Benefit Calculation in Prioritization</a:t>
            </a:r>
          </a:p>
        </p:txBody>
      </p:sp>
      <p:sp>
        <p:nvSpPr>
          <p:cNvPr id="3" name="Content Placeholder 2"/>
          <p:cNvSpPr>
            <a:spLocks noGrp="1"/>
          </p:cNvSpPr>
          <p:nvPr>
            <p:ph idx="1"/>
          </p:nvPr>
        </p:nvSpPr>
        <p:spPr/>
        <p:txBody>
          <a:bodyPr/>
          <a:lstStyle/>
          <a:p>
            <a:r>
              <a:rPr lang="en-US" dirty="0" smtClean="0"/>
              <a:t>Then we calculate the cost-value ratios for each requirement. </a:t>
            </a:r>
          </a:p>
          <a:p>
            <a:r>
              <a:rPr lang="en-US" dirty="0" smtClean="0"/>
              <a:t>The aim is to pinpoint the requirements that are most valuable and least expensive to implement based on</a:t>
            </a:r>
          </a:p>
          <a:p>
            <a:pPr lvl="2"/>
            <a:r>
              <a:rPr lang="en-US" dirty="0" smtClean="0"/>
              <a:t>high value-to-cost ratio of requirement (&gt; 2.0)</a:t>
            </a:r>
          </a:p>
          <a:p>
            <a:pPr lvl="2"/>
            <a:r>
              <a:rPr lang="en-US" dirty="0" smtClean="0"/>
              <a:t>medium value-to-cost ratio of requirement (2.0 - 0.5)</a:t>
            </a:r>
          </a:p>
          <a:p>
            <a:pPr lvl="2"/>
            <a:r>
              <a:rPr lang="en-US" dirty="0" smtClean="0"/>
              <a:t>low value-to-cost ratio of requirement (&lt; 0.5)</a:t>
            </a:r>
          </a:p>
          <a:p>
            <a:r>
              <a:rPr lang="en-US" dirty="0" smtClean="0"/>
              <a:t>Using this approach, SR-1, SR-2, SR-3, SR-5, and SR-6 are high priority and SR-4 and SR-7 are low priority. </a:t>
            </a:r>
            <a:endParaRPr lang="en-US" dirty="0"/>
          </a:p>
        </p:txBody>
      </p:sp>
    </p:spTree>
    <p:extLst>
      <p:ext uri="{BB962C8B-B14F-4D97-AF65-F5344CB8AC3E}">
        <p14:creationId xmlns:p14="http://schemas.microsoft.com/office/powerpoint/2010/main" val="171441676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Factoring in Risk </a:t>
            </a:r>
            <a:endParaRPr lang="en-GB" dirty="0" smtClean="0"/>
          </a:p>
        </p:txBody>
      </p:sp>
      <p:sp>
        <p:nvSpPr>
          <p:cNvPr id="3" name="Content Placeholder 2"/>
          <p:cNvSpPr>
            <a:spLocks noGrp="1"/>
          </p:cNvSpPr>
          <p:nvPr>
            <p:ph idx="1"/>
          </p:nvPr>
        </p:nvSpPr>
        <p:spPr/>
        <p:txBody>
          <a:bodyPr/>
          <a:lstStyle/>
          <a:p>
            <a:r>
              <a:rPr lang="en-US" dirty="0" smtClean="0"/>
              <a:t>AHP provides the quantitative basis for making a decision about the cost/benefit priority of a given set of requirements. </a:t>
            </a:r>
          </a:p>
          <a:p>
            <a:r>
              <a:rPr lang="en-US" dirty="0" smtClean="0"/>
              <a:t>However, it does not factor in the risk dimension. </a:t>
            </a:r>
          </a:p>
          <a:p>
            <a:r>
              <a:rPr lang="en-US" dirty="0" smtClean="0"/>
              <a:t>In order to do that, all risks associated with all requirements have to be identified and assessed for likelihood and impact.</a:t>
            </a:r>
            <a:endParaRPr lang="en-US" dirty="0"/>
          </a:p>
        </p:txBody>
      </p:sp>
    </p:spTree>
    <p:extLst>
      <p:ext uri="{BB962C8B-B14F-4D97-AF65-F5344CB8AC3E}">
        <p14:creationId xmlns:p14="http://schemas.microsoft.com/office/powerpoint/2010/main" val="298877312"/>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Factoring in Risk </a:t>
            </a:r>
            <a:endParaRPr lang="en-GB" dirty="0" smtClean="0"/>
          </a:p>
        </p:txBody>
      </p:sp>
      <p:sp>
        <p:nvSpPr>
          <p:cNvPr id="15363" name="Rectangle 25"/>
          <p:cNvSpPr>
            <a:spLocks noGrp="1" noChangeArrowheads="1"/>
          </p:cNvSpPr>
          <p:nvPr>
            <p:ph idx="1"/>
          </p:nvPr>
        </p:nvSpPr>
        <p:spPr/>
        <p:txBody>
          <a:bodyPr/>
          <a:lstStyle/>
          <a:p>
            <a:r>
              <a:rPr lang="en-US" dirty="0" smtClean="0"/>
              <a:t>Each threat associated with each requirement is identified through a threat model</a:t>
            </a:r>
          </a:p>
          <a:p>
            <a:pPr lvl="1"/>
            <a:r>
              <a:rPr lang="en-US" dirty="0" smtClean="0"/>
              <a:t>which might produce such hazards as “subject to cross site scripting attacks” or “inadequate access controls” </a:t>
            </a:r>
          </a:p>
          <a:p>
            <a:r>
              <a:rPr lang="en-US" dirty="0" smtClean="0"/>
              <a:t>Each of these threats is then ranked on two factors, likelihood and impact. </a:t>
            </a:r>
          </a:p>
          <a:p>
            <a:r>
              <a:rPr lang="en-US" dirty="0" smtClean="0"/>
              <a:t>The ranking is summarized on a seven-level Likert scale ranging from highest to lowest. </a:t>
            </a:r>
          </a:p>
          <a:p>
            <a:r>
              <a:rPr lang="en-US" dirty="0" smtClean="0"/>
              <a:t>The result would produce two outcomes: likelihood (1-7) and impact (1-7). </a:t>
            </a:r>
            <a:endParaRPr lang="en-US" dirty="0"/>
          </a:p>
        </p:txBody>
      </p:sp>
    </p:spTree>
    <p:extLst>
      <p:ext uri="{BB962C8B-B14F-4D97-AF65-F5344CB8AC3E}">
        <p14:creationId xmlns:p14="http://schemas.microsoft.com/office/powerpoint/2010/main" val="348450209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Factoring in Risk </a:t>
            </a:r>
            <a:endParaRPr lang="en-GB" dirty="0" smtClean="0"/>
          </a:p>
        </p:txBody>
      </p:sp>
      <p:sp>
        <p:nvSpPr>
          <p:cNvPr id="15363" name="Rectangle 25"/>
          <p:cNvSpPr>
            <a:spLocks noGrp="1" noChangeArrowheads="1"/>
          </p:cNvSpPr>
          <p:nvPr>
            <p:ph idx="1"/>
          </p:nvPr>
        </p:nvSpPr>
        <p:spPr/>
        <p:txBody>
          <a:bodyPr/>
          <a:lstStyle/>
          <a:p>
            <a:r>
              <a:rPr lang="en-US" dirty="0" smtClean="0"/>
              <a:t>These two scores are multiplied together in order to obtain a single risk factor score for each threat. </a:t>
            </a:r>
          </a:p>
          <a:p>
            <a:pPr lvl="1"/>
            <a:r>
              <a:rPr lang="en-US" dirty="0" smtClean="0"/>
              <a:t>(L) likelihood * (I) impact = (R) risk) </a:t>
            </a:r>
          </a:p>
          <a:p>
            <a:r>
              <a:rPr lang="en-US" dirty="0" smtClean="0"/>
              <a:t>Then all of the individual threat scores are multiplied to obtain a single threat index. </a:t>
            </a:r>
          </a:p>
          <a:p>
            <a:r>
              <a:rPr lang="en-US" dirty="0" smtClean="0"/>
              <a:t>The aim is to rank the requirement set by the relative level of threat associated with each requirement. </a:t>
            </a:r>
            <a:endParaRPr lang="en-US" dirty="0"/>
          </a:p>
        </p:txBody>
      </p:sp>
    </p:spTree>
    <p:extLst>
      <p:ext uri="{BB962C8B-B14F-4D97-AF65-F5344CB8AC3E}">
        <p14:creationId xmlns:p14="http://schemas.microsoft.com/office/powerpoint/2010/main" val="265638393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Factoring in Risk </a:t>
            </a:r>
            <a:endParaRPr lang="en-GB" dirty="0" smtClean="0"/>
          </a:p>
        </p:txBody>
      </p:sp>
      <p:sp>
        <p:nvSpPr>
          <p:cNvPr id="15363" name="Rectangle 25"/>
          <p:cNvSpPr>
            <a:spLocks noGrp="1" noChangeArrowheads="1"/>
          </p:cNvSpPr>
          <p:nvPr>
            <p:ph idx="1"/>
          </p:nvPr>
        </p:nvSpPr>
        <p:spPr>
          <a:xfrm>
            <a:off x="304800" y="4114800"/>
            <a:ext cx="8455025" cy="2362200"/>
          </a:xfrm>
        </p:spPr>
        <p:txBody>
          <a:bodyPr/>
          <a:lstStyle/>
          <a:p>
            <a:r>
              <a:rPr lang="en-US" dirty="0" smtClean="0"/>
              <a:t>In our example that produced this ranking:</a:t>
            </a:r>
          </a:p>
          <a:p>
            <a:pPr lvl="2"/>
            <a:r>
              <a:rPr lang="en-US" dirty="0" smtClean="0"/>
              <a:t>SR-7 is a very high-risk requirement. </a:t>
            </a:r>
          </a:p>
          <a:p>
            <a:pPr lvl="2"/>
            <a:r>
              <a:rPr lang="en-US" dirty="0" smtClean="0"/>
              <a:t>SR-6 and SR-4 are high-risk requirements. </a:t>
            </a:r>
          </a:p>
          <a:p>
            <a:pPr lvl="2"/>
            <a:r>
              <a:rPr lang="en-US" dirty="0" smtClean="0"/>
              <a:t>SR-1, SR-2, and SR-3 are moderate risk requirements. </a:t>
            </a:r>
          </a:p>
          <a:p>
            <a:pPr lvl="2"/>
            <a:r>
              <a:rPr lang="en-US" dirty="0" smtClean="0"/>
              <a:t>SR-5, SR-8 and SR-9 represent negligible risks.</a:t>
            </a:r>
            <a:endParaRPr lang="en-US" dirty="0"/>
          </a:p>
        </p:txBody>
      </p:sp>
      <p:pic>
        <p:nvPicPr>
          <p:cNvPr id="4" name="Picture 4"/>
          <p:cNvPicPr>
            <a:picLocks noChangeAspect="1" noChangeArrowheads="1"/>
          </p:cNvPicPr>
          <p:nvPr/>
        </p:nvPicPr>
        <p:blipFill>
          <a:blip r:embed="rId3" cstate="print"/>
          <a:srcRect/>
          <a:stretch>
            <a:fillRect/>
          </a:stretch>
        </p:blipFill>
        <p:spPr bwMode="auto">
          <a:xfrm>
            <a:off x="1911096" y="1143000"/>
            <a:ext cx="4267200" cy="2971800"/>
          </a:xfrm>
          <a:prstGeom prst="rect">
            <a:avLst/>
          </a:prstGeom>
          <a:noFill/>
          <a:ln w="9525">
            <a:noFill/>
            <a:miter lim="800000"/>
            <a:headEnd/>
            <a:tailEnd/>
          </a:ln>
        </p:spPr>
      </p:pic>
    </p:spTree>
    <p:extLst>
      <p:ext uri="{BB962C8B-B14F-4D97-AF65-F5344CB8AC3E}">
        <p14:creationId xmlns:p14="http://schemas.microsoft.com/office/powerpoint/2010/main" val="191215891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Factoring in Risk </a:t>
            </a:r>
            <a:endParaRPr lang="en-GB" dirty="0" smtClean="0"/>
          </a:p>
        </p:txBody>
      </p:sp>
      <p:sp>
        <p:nvSpPr>
          <p:cNvPr id="15363" name="Rectangle 25"/>
          <p:cNvSpPr>
            <a:spLocks noGrp="1" noChangeArrowheads="1"/>
          </p:cNvSpPr>
          <p:nvPr>
            <p:ph idx="1"/>
          </p:nvPr>
        </p:nvSpPr>
        <p:spPr/>
        <p:txBody>
          <a:bodyPr/>
          <a:lstStyle/>
          <a:p>
            <a:r>
              <a:rPr lang="en-US" dirty="0" smtClean="0"/>
              <a:t>Using the results of the AHP ranking, it is possible to think about these requirements in a different way:</a:t>
            </a:r>
          </a:p>
          <a:p>
            <a:pPr lvl="1"/>
            <a:r>
              <a:rPr lang="en-US" dirty="0" smtClean="0"/>
              <a:t>SR-6, which was identified as a high priority, is also a high risk</a:t>
            </a:r>
          </a:p>
          <a:p>
            <a:pPr lvl="1"/>
            <a:r>
              <a:rPr lang="en-US" dirty="0" smtClean="0"/>
              <a:t>whereas SR-1, SR-2, and SR-3, which are high priority items, are shown to represent only a moderate risk</a:t>
            </a:r>
          </a:p>
          <a:p>
            <a:pPr lvl="1"/>
            <a:r>
              <a:rPr lang="en-US" dirty="0" smtClean="0"/>
              <a:t>SR-5, which is a high priority requirement, is a low risk</a:t>
            </a:r>
          </a:p>
          <a:p>
            <a:pPr lvl="1"/>
            <a:r>
              <a:rPr lang="en-US" dirty="0" smtClean="0"/>
              <a:t>And to make a further case against SR-4 and SR-7 (which were identified as low priority requirements), these two also represent the two greatest risks in the requirements set.</a:t>
            </a:r>
            <a:endParaRPr lang="en-US" dirty="0"/>
          </a:p>
        </p:txBody>
      </p:sp>
    </p:spTree>
    <p:extLst>
      <p:ext uri="{BB962C8B-B14F-4D97-AF65-F5344CB8AC3E}">
        <p14:creationId xmlns:p14="http://schemas.microsoft.com/office/powerpoint/2010/main" val="1335501392"/>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Factoring in Risk </a:t>
            </a:r>
            <a:endParaRPr lang="en-GB" dirty="0" smtClean="0"/>
          </a:p>
        </p:txBody>
      </p:sp>
      <p:sp>
        <p:nvSpPr>
          <p:cNvPr id="15363" name="Rectangle 25"/>
          <p:cNvSpPr>
            <a:spLocks noGrp="1" noChangeArrowheads="1"/>
          </p:cNvSpPr>
          <p:nvPr>
            <p:ph idx="1"/>
          </p:nvPr>
        </p:nvSpPr>
        <p:spPr/>
        <p:txBody>
          <a:bodyPr/>
          <a:lstStyle/>
          <a:p>
            <a:r>
              <a:rPr lang="en-US" dirty="0" smtClean="0"/>
              <a:t>That outcome changes our picture somewhat, in the sense that decision makers might want to revisit or perhaps reprioritize their choices. </a:t>
            </a:r>
          </a:p>
          <a:p>
            <a:r>
              <a:rPr lang="en-US" dirty="0" smtClean="0"/>
              <a:t>This is particularly true in the case of SR-6. </a:t>
            </a:r>
          </a:p>
          <a:p>
            <a:r>
              <a:rPr lang="en-US" dirty="0" smtClean="0"/>
              <a:t>It might also suggest that the status of SR-1, which is approaching high-risk status, be revisited. </a:t>
            </a:r>
          </a:p>
          <a:p>
            <a:r>
              <a:rPr lang="en-US" dirty="0" smtClean="0"/>
              <a:t>At the same time, it is easy to justify the priority of SR-2, SR-3, and SR-5 based on their relative threat index. </a:t>
            </a:r>
          </a:p>
          <a:p>
            <a:r>
              <a:rPr lang="en-US" dirty="0" smtClean="0"/>
              <a:t>Finally, it is also easy to think about dropping SR-4 and SR-7 out of the set if resource constraints arise. </a:t>
            </a:r>
            <a:endParaRPr lang="en-US" dirty="0"/>
          </a:p>
        </p:txBody>
      </p:sp>
    </p:spTree>
    <p:extLst>
      <p:ext uri="{BB962C8B-B14F-4D97-AF65-F5344CB8AC3E}">
        <p14:creationId xmlns:p14="http://schemas.microsoft.com/office/powerpoint/2010/main" val="52579466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Nancy R. Mead</a:t>
            </a:r>
            <a:br>
              <a:rPr lang="en-US" kern="0" dirty="0" smtClean="0"/>
            </a:br>
            <a:r>
              <a:rPr lang="en-US" kern="0" dirty="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Assured Software Development: </a:t>
            </a:r>
            <a:r>
              <a:rPr kumimoji="0" lang="en-US" sz="2800" b="1" i="0" u="none" strike="noStrike" kern="0" cap="none" spc="0" normalizeH="0" baseline="0" noProof="0" dirty="0" smtClean="0">
                <a:ln>
                  <a:noFill/>
                </a:ln>
                <a:solidFill>
                  <a:schemeClr val="tx1"/>
                </a:solidFill>
                <a:effectLst/>
                <a:uLnTx/>
                <a:uFillTx/>
                <a:latin typeface="+mj-lt"/>
                <a:ea typeface="+mj-ea"/>
                <a:cs typeface="+mj-cs"/>
              </a:rPr>
              <a:t>Week 10</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4288353" cy="400110"/>
          </a:xfrm>
          <a:prstGeom prst="rect">
            <a:avLst/>
          </a:prstGeom>
          <a:noFill/>
        </p:spPr>
        <p:txBody>
          <a:bodyPr wrap="none" rtlCol="0">
            <a:spAutoFit/>
          </a:bodyPr>
          <a:lstStyle/>
          <a:p>
            <a:r>
              <a:rPr lang="en-GB" sz="2000" dirty="0" smtClean="0">
                <a:latin typeface="Arial Unicode MS" pitchFamily="34" charset="-128"/>
              </a:rPr>
              <a:t>Threat Modeling</a:t>
            </a:r>
            <a:r>
              <a:rPr lang="en-GB" sz="2000" dirty="0">
                <a:latin typeface="Arial Unicode MS" pitchFamily="34" charset="-128"/>
              </a:rPr>
              <a:t> </a:t>
            </a:r>
            <a:r>
              <a:rPr lang="en-GB" sz="2000" dirty="0" smtClean="0">
                <a:latin typeface="Arial Unicode MS" pitchFamily="34" charset="-128"/>
              </a:rPr>
              <a:t>and Secure Tropos</a:t>
            </a:r>
            <a:endParaRPr lang="en-US" sz="2000" b="1" dirty="0">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Summary</a:t>
            </a:r>
          </a:p>
        </p:txBody>
      </p:sp>
    </p:spTree>
    <p:extLst>
      <p:ext uri="{BB962C8B-B14F-4D97-AF65-F5344CB8AC3E}">
        <p14:creationId xmlns:p14="http://schemas.microsoft.com/office/powerpoint/2010/main" val="355461843"/>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CA" dirty="0" smtClean="0"/>
              <a:t>Summary</a:t>
            </a:r>
            <a:endParaRPr lang="en-US" dirty="0" smtClean="0"/>
          </a:p>
        </p:txBody>
      </p:sp>
      <p:sp>
        <p:nvSpPr>
          <p:cNvPr id="4099" name="Rectangle 25"/>
          <p:cNvSpPr>
            <a:spLocks noGrp="1" noChangeArrowheads="1"/>
          </p:cNvSpPr>
          <p:nvPr>
            <p:ph idx="1"/>
          </p:nvPr>
        </p:nvSpPr>
        <p:spPr/>
        <p:txBody>
          <a:bodyPr/>
          <a:lstStyle/>
          <a:p>
            <a:r>
              <a:rPr lang="en-GB" dirty="0" smtClean="0"/>
              <a:t>Threat modeling can be used in a variety of ways in software development.</a:t>
            </a:r>
          </a:p>
          <a:p>
            <a:r>
              <a:rPr lang="en-GB" dirty="0" smtClean="0"/>
              <a:t>More benefit is derived when it is used early.</a:t>
            </a:r>
          </a:p>
          <a:p>
            <a:r>
              <a:rPr lang="en-GB" dirty="0" smtClean="0"/>
              <a:t>More benefit is derived when it is part of the standard development process.</a:t>
            </a:r>
          </a:p>
          <a:p>
            <a:r>
              <a:rPr lang="en-GB" dirty="0" smtClean="0"/>
              <a:t>Benefits are related to quality of training, availability of experts, and management support.</a:t>
            </a:r>
          </a:p>
          <a:p>
            <a:r>
              <a:rPr lang="en-GB" dirty="0" smtClean="0"/>
              <a:t>Threat modeling is only one element needed to improve development of secure software.</a:t>
            </a:r>
            <a:endParaRPr lang="en-GB" dirty="0"/>
          </a:p>
        </p:txBody>
      </p:sp>
    </p:spTree>
    <p:extLst>
      <p:ext uri="{BB962C8B-B14F-4D97-AF65-F5344CB8AC3E}">
        <p14:creationId xmlns:p14="http://schemas.microsoft.com/office/powerpoint/2010/main" val="8824539"/>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GB" dirty="0" smtClean="0"/>
              <a:t>Acknowledgments</a:t>
            </a:r>
            <a:endParaRPr lang="en-US" dirty="0" smtClean="0"/>
          </a:p>
        </p:txBody>
      </p:sp>
      <p:sp>
        <p:nvSpPr>
          <p:cNvPr id="4099" name="Rectangle 25"/>
          <p:cNvSpPr>
            <a:spLocks noGrp="1" noChangeArrowheads="1"/>
          </p:cNvSpPr>
          <p:nvPr>
            <p:ph idx="1"/>
          </p:nvPr>
        </p:nvSpPr>
        <p:spPr/>
        <p:txBody>
          <a:bodyPr/>
          <a:lstStyle/>
          <a:p>
            <a:r>
              <a:rPr lang="en-GB" dirty="0" smtClean="0"/>
              <a:t>Ford threat modeling example provided by Jeff Ingalsbe at Ford</a:t>
            </a:r>
          </a:p>
          <a:p>
            <a:r>
              <a:rPr lang="en-GB" dirty="0" smtClean="0"/>
              <a:t>Idea of use of risk in prioritization provided by Dan Shoemaker at University of Detroit Mercy</a:t>
            </a:r>
            <a:endParaRPr lang="en-GB" dirty="0"/>
          </a:p>
        </p:txBody>
      </p:sp>
    </p:spTree>
    <p:extLst>
      <p:ext uri="{BB962C8B-B14F-4D97-AF65-F5344CB8AC3E}">
        <p14:creationId xmlns:p14="http://schemas.microsoft.com/office/powerpoint/2010/main" val="1838082346"/>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4"/>
          <p:cNvSpPr>
            <a:spLocks noGrp="1" noChangeArrowheads="1"/>
          </p:cNvSpPr>
          <p:nvPr>
            <p:ph type="title"/>
          </p:nvPr>
        </p:nvSpPr>
        <p:spPr/>
        <p:txBody>
          <a:bodyPr/>
          <a:lstStyle/>
          <a:p>
            <a:r>
              <a:rPr lang="en-CA" dirty="0" smtClean="0"/>
              <a:t>Additional Resources</a:t>
            </a:r>
            <a:endParaRPr lang="en-US" dirty="0" smtClean="0"/>
          </a:p>
        </p:txBody>
      </p:sp>
      <p:sp>
        <p:nvSpPr>
          <p:cNvPr id="26627" name="Rectangle 25"/>
          <p:cNvSpPr>
            <a:spLocks noGrp="1" noChangeArrowheads="1"/>
          </p:cNvSpPr>
          <p:nvPr>
            <p:ph idx="1"/>
          </p:nvPr>
        </p:nvSpPr>
        <p:spPr/>
        <p:txBody>
          <a:bodyPr/>
          <a:lstStyle/>
          <a:p>
            <a:r>
              <a:rPr lang="en-GB" sz="1600" dirty="0" smtClean="0"/>
              <a:t>Allen et al. Software Security Engineering: A Guide for Project Managers, Old Tappan, NJ: Addison Wesley, 2008.              </a:t>
            </a:r>
          </a:p>
          <a:p>
            <a:r>
              <a:rPr lang="en-GB" sz="1600" dirty="0" smtClean="0"/>
              <a:t>SQUARE Technical Report – SEI web site</a:t>
            </a:r>
            <a:br>
              <a:rPr lang="en-GB" sz="1600" dirty="0" smtClean="0"/>
            </a:br>
            <a:r>
              <a:rPr lang="en-GB" sz="1600" dirty="0" smtClean="0"/>
              <a:t>&lt;</a:t>
            </a:r>
            <a:r>
              <a:rPr lang="en-GB" sz="1600" dirty="0" smtClean="0">
                <a:hlinkClick r:id="rId3"/>
              </a:rPr>
              <a:t>www.sei.cmu.edu/pub/documents/05.reports/pdf/05tr009.pdf</a:t>
            </a:r>
            <a:r>
              <a:rPr lang="en-GB" sz="1600" dirty="0" smtClean="0"/>
              <a:t>&gt;</a:t>
            </a:r>
          </a:p>
          <a:p>
            <a:r>
              <a:rPr lang="en-GB" sz="1600" dirty="0" smtClean="0"/>
              <a:t>SQUARE Case Study Reports – SEI web site        </a:t>
            </a:r>
            <a:r>
              <a:rPr lang="en-GB" sz="1600" dirty="0" smtClean="0">
                <a:hlinkClick r:id="rId4"/>
              </a:rPr>
              <a:t>http://www.sei.cmu.edu/publications/documents/05.reports/05tr009.html</a:t>
            </a:r>
            <a:endParaRPr lang="en-GB" sz="1600" dirty="0" smtClean="0"/>
          </a:p>
          <a:p>
            <a:pPr lvl="0"/>
            <a:r>
              <a:rPr lang="en-US" sz="1600" dirty="0" smtClean="0"/>
              <a:t>Mead, N.R., Shoemaker, D., Ingalsbe, J., Ensuring Cost Efficient and Secure Software through Student Case Studies in Risk and Requirements Prioritization, HICSS 42, January 2009, Hawaii</a:t>
            </a:r>
          </a:p>
          <a:p>
            <a:pPr lvl="0"/>
            <a:r>
              <a:rPr lang="en-US" sz="1600" dirty="0" smtClean="0"/>
              <a:t>Mead, N.R., Shoemaker, D., Ingalsbe, J., Software Assurance Practice at Ford: A Case Study, CrossTalk, Vol. 22, No. 3, March 2009, pp. 16-20.</a:t>
            </a:r>
          </a:p>
          <a:p>
            <a:pPr lvl="0"/>
            <a:r>
              <a:rPr lang="en-US" sz="1600" dirty="0" smtClean="0"/>
              <a:t>Ingalsbe, J.A., Kunimatsu, L., Baeten, T., Mead, N.R., Threat Modeling: Diving into the Deep End, IEEE Software, January/February 2008, Vol. 25, No. 1, pp 28-34.</a:t>
            </a:r>
            <a:endParaRPr lang="en-US" sz="1600" dirty="0"/>
          </a:p>
        </p:txBody>
      </p:sp>
    </p:spTree>
    <p:extLst>
      <p:ext uri="{BB962C8B-B14F-4D97-AF65-F5344CB8AC3E}">
        <p14:creationId xmlns:p14="http://schemas.microsoft.com/office/powerpoint/2010/main" val="3253939447"/>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Questions</a:t>
            </a:r>
            <a:r>
              <a:rPr lang="en-US" dirty="0" smtClean="0"/>
              <a:t>?</a:t>
            </a:r>
            <a:endParaRPr lang="en-US" dirty="0"/>
          </a:p>
        </p:txBody>
      </p:sp>
    </p:spTree>
    <p:extLst>
      <p:ext uri="{BB962C8B-B14F-4D97-AF65-F5344CB8AC3E}">
        <p14:creationId xmlns:p14="http://schemas.microsoft.com/office/powerpoint/2010/main" val="355461843"/>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Secure Tropos</a:t>
            </a:r>
            <a:br>
              <a:rPr lang="en-US" dirty="0"/>
            </a:br>
            <a:r>
              <a:rPr lang="en-US" dirty="0"/>
              <a:t>(Developed by Dr. Haris Mouratidis)</a:t>
            </a:r>
            <a:br>
              <a:rPr lang="en-US" dirty="0"/>
            </a:br>
            <a:endParaRPr lang="en-US" dirty="0"/>
          </a:p>
        </p:txBody>
      </p:sp>
    </p:spTree>
    <p:extLst>
      <p:ext uri="{BB962C8B-B14F-4D97-AF65-F5344CB8AC3E}">
        <p14:creationId xmlns:p14="http://schemas.microsoft.com/office/powerpoint/2010/main" val="867315119"/>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Secure Tropos Outline</a:t>
            </a:r>
            <a:endParaRPr lang="en-US" dirty="0"/>
          </a:p>
        </p:txBody>
      </p:sp>
      <p:sp>
        <p:nvSpPr>
          <p:cNvPr id="3" name="Content Placeholder 2"/>
          <p:cNvSpPr>
            <a:spLocks noGrp="1"/>
          </p:cNvSpPr>
          <p:nvPr>
            <p:ph idx="1"/>
          </p:nvPr>
        </p:nvSpPr>
        <p:spPr/>
        <p:txBody>
          <a:bodyPr/>
          <a:lstStyle/>
          <a:p>
            <a:r>
              <a:rPr lang="en-GB" dirty="0" smtClean="0"/>
              <a:t>Tropos</a:t>
            </a:r>
          </a:p>
          <a:p>
            <a:r>
              <a:rPr lang="en-GB" dirty="0" smtClean="0"/>
              <a:t>Secure Tropos</a:t>
            </a:r>
          </a:p>
          <a:p>
            <a:pPr lvl="1"/>
            <a:r>
              <a:rPr lang="en-GB" dirty="0" smtClean="0"/>
              <a:t>History</a:t>
            </a:r>
          </a:p>
          <a:p>
            <a:pPr lvl="1"/>
            <a:r>
              <a:rPr lang="en-GB" dirty="0" smtClean="0"/>
              <a:t>Introduction</a:t>
            </a:r>
          </a:p>
          <a:p>
            <a:pPr lvl="1"/>
            <a:r>
              <a:rPr lang="en-GB" dirty="0" smtClean="0"/>
              <a:t>Some concepts</a:t>
            </a:r>
          </a:p>
          <a:p>
            <a:r>
              <a:rPr lang="en-GB" dirty="0" smtClean="0"/>
              <a:t>Summary</a:t>
            </a:r>
          </a:p>
          <a:p>
            <a:r>
              <a:rPr lang="en-GB" dirty="0" smtClean="0"/>
              <a:t>Questions</a:t>
            </a:r>
            <a:endParaRPr lang="en-US" dirty="0"/>
          </a:p>
        </p:txBody>
      </p:sp>
      <p:sp>
        <p:nvSpPr>
          <p:cNvPr id="9" name="Footer Placeholder 8"/>
          <p:cNvSpPr>
            <a:spLocks noGrp="1"/>
          </p:cNvSpPr>
          <p:nvPr>
            <p:ph type="ftr" sz="quarter" idx="4294967295"/>
          </p:nvPr>
        </p:nvSpPr>
        <p:spPr>
          <a:xfrm>
            <a:off x="6553200" y="6264275"/>
            <a:ext cx="2590800" cy="288925"/>
          </a:xfrm>
          <a:prstGeom prst="rect">
            <a:avLst/>
          </a:prstGeom>
        </p:spPr>
        <p:txBody>
          <a:bodyPr/>
          <a:lstStyle/>
          <a:p>
            <a:pPr algn="l"/>
            <a:r>
              <a:rPr lang="en-US" dirty="0" smtClean="0"/>
              <a:t>© Haris Mouratidis</a:t>
            </a:r>
            <a:r>
              <a:rPr lang="en-US" dirty="0"/>
              <a:t> </a:t>
            </a:r>
            <a:r>
              <a:rPr lang="en-US" dirty="0" smtClean="0"/>
              <a:t>| haris@uel.ac.uk</a:t>
            </a:r>
            <a:endParaRPr lang="en-US" dirty="0"/>
          </a:p>
          <a:p>
            <a:pPr algn="l"/>
            <a:r>
              <a:rPr lang="en-US" dirty="0" smtClean="0"/>
              <a:t> </a:t>
            </a:r>
            <a:endParaRPr lang="en-US" dirty="0"/>
          </a:p>
        </p:txBody>
      </p:sp>
    </p:spTree>
    <p:extLst>
      <p:ext uri="{BB962C8B-B14F-4D97-AF65-F5344CB8AC3E}">
        <p14:creationId xmlns:p14="http://schemas.microsoft.com/office/powerpoint/2010/main" val="1158529991"/>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GB" dirty="0" smtClean="0"/>
              <a:t>Introduction to Secure Tropos</a:t>
            </a:r>
            <a:r>
              <a:rPr lang="en-GB" dirty="0"/>
              <a:t/>
            </a:r>
            <a:br>
              <a:rPr lang="en-GB" dirty="0"/>
            </a:br>
            <a:r>
              <a:rPr lang="en-GB" dirty="0"/>
              <a:t>History, </a:t>
            </a:r>
            <a:r>
              <a:rPr lang="en-GB" dirty="0" smtClean="0"/>
              <a:t>Motivation, </a:t>
            </a:r>
            <a:r>
              <a:rPr lang="en-GB" dirty="0"/>
              <a:t>and Foundations</a:t>
            </a:r>
            <a:r>
              <a:rPr lang="en-US" dirty="0"/>
              <a:t/>
            </a:r>
            <a:br>
              <a:rPr lang="en-US" dirty="0"/>
            </a:br>
            <a:endParaRPr lang="en-US" dirty="0"/>
          </a:p>
        </p:txBody>
      </p:sp>
      <p:sp>
        <p:nvSpPr>
          <p:cNvPr id="6" name="Footer Placeholder 8"/>
          <p:cNvSpPr txBox="1">
            <a:spLocks/>
          </p:cNvSpPr>
          <p:nvPr/>
        </p:nvSpPr>
        <p:spPr>
          <a:xfrm>
            <a:off x="6553200" y="6096000"/>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009720685"/>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Tropos</a:t>
            </a:r>
            <a:endParaRPr lang="en-US" dirty="0"/>
          </a:p>
        </p:txBody>
      </p:sp>
      <p:sp>
        <p:nvSpPr>
          <p:cNvPr id="3" name="Content Placeholder 2"/>
          <p:cNvSpPr>
            <a:spLocks noGrp="1"/>
          </p:cNvSpPr>
          <p:nvPr>
            <p:ph idx="1"/>
          </p:nvPr>
        </p:nvSpPr>
        <p:spPr/>
        <p:txBody>
          <a:bodyPr>
            <a:normAutofit/>
          </a:bodyPr>
          <a:lstStyle/>
          <a:p>
            <a:r>
              <a:rPr lang="en-GB" dirty="0" smtClean="0"/>
              <a:t>Methodology to analyse software systems with specialisation for multi-agent systems</a:t>
            </a:r>
          </a:p>
          <a:p>
            <a:r>
              <a:rPr lang="en-GB" dirty="0" smtClean="0"/>
              <a:t>Strongly Requirements Driven</a:t>
            </a:r>
          </a:p>
          <a:p>
            <a:pPr lvl="1"/>
            <a:r>
              <a:rPr lang="en-US" i="1" dirty="0" smtClean="0"/>
              <a:t>Adopts i*, </a:t>
            </a:r>
            <a:r>
              <a:rPr lang="en-GB" dirty="0" smtClean="0"/>
              <a:t>which offers actors, goals, and actor dependencies as primitive concepts for modelling during early requirements analysis</a:t>
            </a:r>
          </a:p>
          <a:p>
            <a:pPr lvl="1"/>
            <a:r>
              <a:rPr lang="en-GB" dirty="0" smtClean="0"/>
              <a:t>Same concepts are used throughout the development process</a:t>
            </a:r>
          </a:p>
          <a:p>
            <a:r>
              <a:rPr lang="en-GB" dirty="0" smtClean="0"/>
              <a:t>It describes both the organisational environment of the system and the system itself</a:t>
            </a:r>
          </a:p>
          <a:p>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4150386578"/>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Tropos Key Points</a:t>
            </a:r>
            <a:endParaRPr lang="en-US" dirty="0"/>
          </a:p>
        </p:txBody>
      </p:sp>
      <p:sp>
        <p:nvSpPr>
          <p:cNvPr id="3" name="Content Placeholder 2"/>
          <p:cNvSpPr>
            <a:spLocks noGrp="1"/>
          </p:cNvSpPr>
          <p:nvPr>
            <p:ph idx="1"/>
          </p:nvPr>
        </p:nvSpPr>
        <p:spPr/>
        <p:txBody>
          <a:bodyPr/>
          <a:lstStyle/>
          <a:p>
            <a:r>
              <a:rPr lang="en-GB" dirty="0" smtClean="0"/>
              <a:t>A crucial role is given to early requirements analysis that precedes the prescriptive requirements specification of the system. </a:t>
            </a:r>
          </a:p>
          <a:p>
            <a:pPr lvl="1"/>
            <a:r>
              <a:rPr lang="en-GB" dirty="0" smtClean="0"/>
              <a:t>This means that Tropos includes earlier phases of the software development process than those supported by other software engineering methodologies</a:t>
            </a:r>
          </a:p>
          <a:p>
            <a:r>
              <a:rPr lang="en-GB" dirty="0" smtClean="0"/>
              <a:t>Model the </a:t>
            </a:r>
            <a:r>
              <a:rPr lang="en-GB" i="1" dirty="0" smtClean="0"/>
              <a:t>what</a:t>
            </a:r>
            <a:r>
              <a:rPr lang="en-GB" dirty="0" smtClean="0"/>
              <a:t>, the </a:t>
            </a:r>
            <a:r>
              <a:rPr lang="en-GB" i="1" dirty="0" smtClean="0"/>
              <a:t>how </a:t>
            </a:r>
            <a:r>
              <a:rPr lang="en-GB" dirty="0" smtClean="0"/>
              <a:t>and the </a:t>
            </a:r>
            <a:r>
              <a:rPr lang="en-GB" i="1" dirty="0" smtClean="0"/>
              <a:t>why</a:t>
            </a:r>
          </a:p>
          <a:p>
            <a:r>
              <a:rPr lang="en-GB" dirty="0" smtClean="0"/>
              <a:t>Tropos rests on the idea of building a model of the system and its environment, that is incrementally refined and extended</a:t>
            </a:r>
          </a:p>
          <a:p>
            <a:r>
              <a:rPr lang="en-GB" dirty="0" smtClean="0"/>
              <a:t>It Spans across the overall software development process, from early requirements to implementation</a:t>
            </a:r>
          </a:p>
          <a:p>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21562223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Threat Modeling</a:t>
            </a:r>
            <a:br>
              <a:rPr lang="en-US" dirty="0" smtClean="0"/>
            </a:br>
            <a:endParaRPr lang="en-US" dirty="0"/>
          </a:p>
        </p:txBody>
      </p:sp>
    </p:spTree>
    <p:extLst>
      <p:ext uri="{BB962C8B-B14F-4D97-AF65-F5344CB8AC3E}">
        <p14:creationId xmlns:p14="http://schemas.microsoft.com/office/powerpoint/2010/main" val="35546184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Tropos Concepts</a:t>
            </a:r>
            <a:endParaRPr lang="en-US" dirty="0"/>
          </a:p>
        </p:txBody>
      </p:sp>
      <p:sp>
        <p:nvSpPr>
          <p:cNvPr id="3" name="Content Placeholder 2"/>
          <p:cNvSpPr>
            <a:spLocks noGrp="1"/>
          </p:cNvSpPr>
          <p:nvPr>
            <p:ph idx="1"/>
          </p:nvPr>
        </p:nvSpPr>
        <p:spPr>
          <a:xfrm>
            <a:off x="304800" y="1143000"/>
            <a:ext cx="6248400" cy="4953000"/>
          </a:xfrm>
        </p:spPr>
        <p:txBody>
          <a:bodyPr/>
          <a:lstStyle/>
          <a:p>
            <a:pPr>
              <a:lnSpc>
                <a:spcPct val="90000"/>
              </a:lnSpc>
            </a:pPr>
            <a:r>
              <a:rPr lang="en-GB" sz="2000" b="1" dirty="0" smtClean="0"/>
              <a:t>Actor</a:t>
            </a:r>
            <a:r>
              <a:rPr lang="en-GB" sz="2000" dirty="0" smtClean="0"/>
              <a:t> </a:t>
            </a:r>
          </a:p>
          <a:p>
            <a:pPr lvl="1">
              <a:lnSpc>
                <a:spcPct val="90000"/>
              </a:lnSpc>
              <a:spcBef>
                <a:spcPct val="10000"/>
              </a:spcBef>
            </a:pPr>
            <a:r>
              <a:rPr lang="en-GB" sz="2000" dirty="0" smtClean="0"/>
              <a:t>Entity that has strategic goals</a:t>
            </a:r>
          </a:p>
          <a:p>
            <a:pPr lvl="1">
              <a:lnSpc>
                <a:spcPct val="90000"/>
              </a:lnSpc>
              <a:spcBef>
                <a:spcPct val="10000"/>
              </a:spcBef>
            </a:pPr>
            <a:r>
              <a:rPr lang="en-GB" sz="2000" dirty="0" smtClean="0"/>
              <a:t>Social or Artificial (HW or SW) agent, role, position</a:t>
            </a:r>
          </a:p>
          <a:p>
            <a:pPr>
              <a:lnSpc>
                <a:spcPct val="90000"/>
              </a:lnSpc>
              <a:spcBef>
                <a:spcPct val="40000"/>
              </a:spcBef>
            </a:pPr>
            <a:r>
              <a:rPr lang="en-GB" sz="2000" b="1" dirty="0" smtClean="0"/>
              <a:t>Goal</a:t>
            </a:r>
          </a:p>
          <a:p>
            <a:pPr lvl="1">
              <a:lnSpc>
                <a:spcPct val="90000"/>
              </a:lnSpc>
              <a:spcBef>
                <a:spcPct val="0"/>
              </a:spcBef>
            </a:pPr>
            <a:r>
              <a:rPr lang="en-GB" sz="2000" dirty="0" smtClean="0"/>
              <a:t>Actors’ strategic interests</a:t>
            </a:r>
          </a:p>
          <a:p>
            <a:pPr lvl="1">
              <a:lnSpc>
                <a:spcPct val="90000"/>
              </a:lnSpc>
              <a:spcBef>
                <a:spcPct val="0"/>
              </a:spcBef>
            </a:pPr>
            <a:r>
              <a:rPr lang="en-GB" sz="2000" dirty="0" smtClean="0"/>
              <a:t>Soft goal – not clear criteria whether satisfied </a:t>
            </a:r>
          </a:p>
          <a:p>
            <a:pPr>
              <a:lnSpc>
                <a:spcPct val="90000"/>
              </a:lnSpc>
              <a:spcBef>
                <a:spcPct val="40000"/>
              </a:spcBef>
            </a:pPr>
            <a:r>
              <a:rPr lang="en-GB" sz="2000" b="1" dirty="0" smtClean="0"/>
              <a:t>Plan</a:t>
            </a:r>
          </a:p>
          <a:p>
            <a:pPr lvl="1">
              <a:lnSpc>
                <a:spcPct val="90000"/>
              </a:lnSpc>
              <a:spcBef>
                <a:spcPct val="0"/>
              </a:spcBef>
            </a:pPr>
            <a:r>
              <a:rPr lang="en-GB" sz="2000" dirty="0" smtClean="0"/>
              <a:t>A way of doing something</a:t>
            </a:r>
          </a:p>
          <a:p>
            <a:pPr>
              <a:lnSpc>
                <a:spcPct val="90000"/>
              </a:lnSpc>
              <a:spcBef>
                <a:spcPct val="40000"/>
              </a:spcBef>
            </a:pPr>
            <a:r>
              <a:rPr lang="en-GB" sz="2000" b="1" dirty="0" smtClean="0"/>
              <a:t>Resource</a:t>
            </a:r>
          </a:p>
          <a:p>
            <a:pPr lvl="1">
              <a:lnSpc>
                <a:spcPct val="90000"/>
              </a:lnSpc>
              <a:spcBef>
                <a:spcPct val="0"/>
              </a:spcBef>
            </a:pPr>
            <a:r>
              <a:rPr lang="en-GB" sz="2000" dirty="0" smtClean="0"/>
              <a:t>A Physical or an informational entity</a:t>
            </a:r>
            <a:endParaRPr lang="en-GB" sz="1800" b="1" dirty="0" smtClean="0"/>
          </a:p>
          <a:p>
            <a:pPr>
              <a:lnSpc>
                <a:spcPct val="90000"/>
              </a:lnSpc>
              <a:spcBef>
                <a:spcPct val="40000"/>
              </a:spcBef>
            </a:pPr>
            <a:r>
              <a:rPr lang="en-GB" sz="2000" b="1" dirty="0" smtClean="0"/>
              <a:t>Dependency</a:t>
            </a:r>
          </a:p>
          <a:p>
            <a:pPr lvl="1">
              <a:lnSpc>
                <a:spcPct val="90000"/>
              </a:lnSpc>
              <a:spcBef>
                <a:spcPct val="0"/>
              </a:spcBef>
            </a:pPr>
            <a:r>
              <a:rPr lang="en-GB" sz="2000" dirty="0" smtClean="0"/>
              <a:t>Indicates that an actor depends on another </a:t>
            </a:r>
            <a:br>
              <a:rPr lang="en-GB" sz="2000" dirty="0" smtClean="0"/>
            </a:br>
            <a:r>
              <a:rPr lang="en-GB" sz="2000" dirty="0" smtClean="0"/>
              <a:t>in order to achieve some goal/task or to </a:t>
            </a:r>
            <a:br>
              <a:rPr lang="en-GB" sz="2000" dirty="0" smtClean="0"/>
            </a:br>
            <a:r>
              <a:rPr lang="en-GB" sz="2000" dirty="0" smtClean="0"/>
              <a:t>obtain a resource</a:t>
            </a:r>
            <a:endParaRPr lang="en-GB" sz="1800" dirty="0" smtClean="0"/>
          </a:p>
          <a:p>
            <a:endParaRPr lang="en-US" dirty="0"/>
          </a:p>
        </p:txBody>
      </p:sp>
      <p:pic>
        <p:nvPicPr>
          <p:cNvPr id="35841" name="Picture 1"/>
          <p:cNvPicPr>
            <a:picLocks noChangeAspect="1" noChangeArrowheads="1"/>
          </p:cNvPicPr>
          <p:nvPr/>
        </p:nvPicPr>
        <p:blipFill>
          <a:blip r:embed="rId2" cstate="print"/>
          <a:srcRect/>
          <a:stretch>
            <a:fillRect/>
          </a:stretch>
        </p:blipFill>
        <p:spPr bwMode="auto">
          <a:xfrm>
            <a:off x="7419975" y="1401604"/>
            <a:ext cx="809625" cy="655796"/>
          </a:xfrm>
          <a:prstGeom prst="rect">
            <a:avLst/>
          </a:prstGeom>
          <a:noFill/>
          <a:ln w="9525">
            <a:noFill/>
            <a:miter lim="800000"/>
            <a:headEnd/>
            <a:tailEnd/>
          </a:ln>
        </p:spPr>
      </p:pic>
      <p:pic>
        <p:nvPicPr>
          <p:cNvPr id="35842" name="Picture 2"/>
          <p:cNvPicPr>
            <a:picLocks noChangeAspect="1" noChangeArrowheads="1"/>
          </p:cNvPicPr>
          <p:nvPr/>
        </p:nvPicPr>
        <p:blipFill>
          <a:blip r:embed="rId3" cstate="print"/>
          <a:srcRect/>
          <a:stretch>
            <a:fillRect/>
          </a:stretch>
        </p:blipFill>
        <p:spPr bwMode="auto">
          <a:xfrm>
            <a:off x="6477000" y="2604611"/>
            <a:ext cx="785336" cy="671989"/>
          </a:xfrm>
          <a:prstGeom prst="rect">
            <a:avLst/>
          </a:prstGeom>
          <a:noFill/>
          <a:ln w="9525">
            <a:noFill/>
            <a:miter lim="800000"/>
            <a:headEnd/>
            <a:tailEnd/>
          </a:ln>
        </p:spPr>
      </p:pic>
      <p:pic>
        <p:nvPicPr>
          <p:cNvPr id="35843" name="Picture 3"/>
          <p:cNvPicPr>
            <a:picLocks noChangeAspect="1" noChangeArrowheads="1"/>
          </p:cNvPicPr>
          <p:nvPr/>
        </p:nvPicPr>
        <p:blipFill>
          <a:blip r:embed="rId4" cstate="print"/>
          <a:srcRect/>
          <a:stretch>
            <a:fillRect/>
          </a:stretch>
        </p:blipFill>
        <p:spPr bwMode="auto">
          <a:xfrm>
            <a:off x="8020054" y="2742247"/>
            <a:ext cx="955358" cy="534353"/>
          </a:xfrm>
          <a:prstGeom prst="rect">
            <a:avLst/>
          </a:prstGeom>
          <a:noFill/>
          <a:ln w="9525">
            <a:noFill/>
            <a:miter lim="800000"/>
            <a:headEnd/>
            <a:tailEnd/>
          </a:ln>
        </p:spPr>
      </p:pic>
      <p:pic>
        <p:nvPicPr>
          <p:cNvPr id="35844" name="Picture 4"/>
          <p:cNvPicPr>
            <a:picLocks noChangeAspect="1" noChangeArrowheads="1"/>
          </p:cNvPicPr>
          <p:nvPr/>
        </p:nvPicPr>
        <p:blipFill>
          <a:blip r:embed="rId5" cstate="print"/>
          <a:srcRect/>
          <a:stretch>
            <a:fillRect/>
          </a:stretch>
        </p:blipFill>
        <p:spPr bwMode="auto">
          <a:xfrm>
            <a:off x="5562600" y="3590449"/>
            <a:ext cx="971550" cy="752951"/>
          </a:xfrm>
          <a:prstGeom prst="rect">
            <a:avLst/>
          </a:prstGeom>
          <a:noFill/>
          <a:ln w="9525">
            <a:noFill/>
            <a:miter lim="800000"/>
            <a:headEnd/>
            <a:tailEnd/>
          </a:ln>
        </p:spPr>
      </p:pic>
      <p:pic>
        <p:nvPicPr>
          <p:cNvPr id="35845" name="Picture 5"/>
          <p:cNvPicPr>
            <a:picLocks noChangeAspect="1" noChangeArrowheads="1"/>
          </p:cNvPicPr>
          <p:nvPr/>
        </p:nvPicPr>
        <p:blipFill>
          <a:blip r:embed="rId6" cstate="print"/>
          <a:srcRect/>
          <a:stretch>
            <a:fillRect/>
          </a:stretch>
        </p:blipFill>
        <p:spPr bwMode="auto">
          <a:xfrm>
            <a:off x="6096000" y="4554855"/>
            <a:ext cx="712470" cy="550545"/>
          </a:xfrm>
          <a:prstGeom prst="rect">
            <a:avLst/>
          </a:prstGeom>
          <a:noFill/>
          <a:ln w="9525">
            <a:noFill/>
            <a:miter lim="800000"/>
            <a:headEnd/>
            <a:tailEnd/>
          </a:ln>
        </p:spPr>
      </p:pic>
      <p:pic>
        <p:nvPicPr>
          <p:cNvPr id="35846" name="Picture 6"/>
          <p:cNvPicPr>
            <a:picLocks noChangeAspect="1" noChangeArrowheads="1"/>
          </p:cNvPicPr>
          <p:nvPr/>
        </p:nvPicPr>
        <p:blipFill>
          <a:blip r:embed="rId7" cstate="print"/>
          <a:srcRect/>
          <a:stretch>
            <a:fillRect/>
          </a:stretch>
        </p:blipFill>
        <p:spPr bwMode="auto">
          <a:xfrm>
            <a:off x="5469731" y="5438775"/>
            <a:ext cx="3521869" cy="809625"/>
          </a:xfrm>
          <a:prstGeom prst="rect">
            <a:avLst/>
          </a:prstGeom>
          <a:noFill/>
          <a:ln w="9525">
            <a:noFill/>
            <a:miter lim="800000"/>
            <a:headEnd/>
            <a:tailEnd/>
          </a:ln>
        </p:spPr>
      </p:pic>
      <p:sp>
        <p:nvSpPr>
          <p:cNvPr id="13"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420964694"/>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Secure Tropos History</a:t>
            </a:r>
            <a:endParaRPr lang="en-US" dirty="0"/>
          </a:p>
        </p:txBody>
      </p:sp>
      <p:sp>
        <p:nvSpPr>
          <p:cNvPr id="3" name="Content Placeholder 2"/>
          <p:cNvSpPr>
            <a:spLocks noGrp="1"/>
          </p:cNvSpPr>
          <p:nvPr>
            <p:ph idx="1"/>
          </p:nvPr>
        </p:nvSpPr>
        <p:spPr/>
        <p:txBody>
          <a:bodyPr/>
          <a:lstStyle/>
          <a:p>
            <a:r>
              <a:rPr lang="en-GB" dirty="0" smtClean="0"/>
              <a:t>Started as a PhD project at the University of Sheffield, U.K. </a:t>
            </a:r>
            <a:r>
              <a:rPr lang="en-GB" dirty="0"/>
              <a:t>i</a:t>
            </a:r>
            <a:r>
              <a:rPr lang="en-GB" dirty="0" smtClean="0"/>
              <a:t>n 2000</a:t>
            </a:r>
          </a:p>
          <a:p>
            <a:r>
              <a:rPr lang="en-GB" dirty="0" smtClean="0"/>
              <a:t>Effort to Analyse a secure health care system for elderly</a:t>
            </a:r>
          </a:p>
          <a:p>
            <a:r>
              <a:rPr lang="en-GB" dirty="0" smtClean="0"/>
              <a:t>Initially the need for a security-aware process was identified</a:t>
            </a:r>
          </a:p>
          <a:p>
            <a:r>
              <a:rPr lang="en-GB" dirty="0" smtClean="0"/>
              <a:t>It became apparent that such a process should be integrated within a methodological framework </a:t>
            </a:r>
          </a:p>
          <a:p>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646837842"/>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Secure Tropos Motivation</a:t>
            </a:r>
            <a:endParaRPr lang="en-US" dirty="0"/>
          </a:p>
        </p:txBody>
      </p:sp>
      <p:sp>
        <p:nvSpPr>
          <p:cNvPr id="3" name="Content Placeholder 2"/>
          <p:cNvSpPr>
            <a:spLocks noGrp="1"/>
          </p:cNvSpPr>
          <p:nvPr>
            <p:ph idx="1"/>
          </p:nvPr>
        </p:nvSpPr>
        <p:spPr/>
        <p:txBody>
          <a:bodyPr/>
          <a:lstStyle/>
          <a:p>
            <a:pPr algn="ctr">
              <a:buNone/>
            </a:pPr>
            <a:endParaRPr lang="en-GB" i="1" dirty="0" smtClean="0"/>
          </a:p>
          <a:p>
            <a:pPr algn="ctr">
              <a:buNone/>
            </a:pPr>
            <a:endParaRPr lang="en-GB" i="1" dirty="0" smtClean="0"/>
          </a:p>
          <a:p>
            <a:pPr algn="ctr">
              <a:buNone/>
            </a:pPr>
            <a:r>
              <a:rPr lang="en-GB" i="1" dirty="0" smtClean="0"/>
              <a:t>The current state of the art fails to report on methodologies that consider security issues in a structured way from the early stages and throughout the development process.</a:t>
            </a:r>
          </a:p>
          <a:p>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380782560"/>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Security Requirements in Secure Tropos</a:t>
            </a:r>
            <a:endParaRPr lang="en-US" dirty="0"/>
          </a:p>
        </p:txBody>
      </p:sp>
      <p:sp>
        <p:nvSpPr>
          <p:cNvPr id="3" name="Content Placeholder 2"/>
          <p:cNvSpPr>
            <a:spLocks noGrp="1"/>
          </p:cNvSpPr>
          <p:nvPr>
            <p:ph idx="1"/>
          </p:nvPr>
        </p:nvSpPr>
        <p:spPr/>
        <p:txBody>
          <a:bodyPr/>
          <a:lstStyle/>
          <a:p>
            <a:r>
              <a:rPr lang="en-GB" dirty="0" smtClean="0"/>
              <a:t>How can we define and model security requirements?</a:t>
            </a:r>
          </a:p>
          <a:p>
            <a:pPr lvl="1"/>
            <a:r>
              <a:rPr lang="en-GB" dirty="0" smtClean="0"/>
              <a:t>As constraints!</a:t>
            </a:r>
          </a:p>
          <a:p>
            <a:pPr lvl="1"/>
            <a:r>
              <a:rPr lang="en-GB" dirty="0" smtClean="0"/>
              <a:t>Security requirements are most usefully defined as requirements for constraints on system functions</a:t>
            </a:r>
          </a:p>
          <a:p>
            <a:r>
              <a:rPr lang="en-GB" dirty="0" smtClean="0"/>
              <a:t>In Secure Tropos security constraints define the system’s security requirements</a:t>
            </a:r>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928200567"/>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Secure Tropos Concepts</a:t>
            </a:r>
            <a:endParaRPr lang="en-US" dirty="0"/>
          </a:p>
        </p:txBody>
      </p:sp>
      <p:sp>
        <p:nvSpPr>
          <p:cNvPr id="3" name="Content Placeholder 2"/>
          <p:cNvSpPr>
            <a:spLocks noGrp="1"/>
          </p:cNvSpPr>
          <p:nvPr>
            <p:ph idx="1"/>
          </p:nvPr>
        </p:nvSpPr>
        <p:spPr/>
        <p:txBody>
          <a:bodyPr/>
          <a:lstStyle/>
          <a:p>
            <a:r>
              <a:rPr lang="en-GB" b="1" dirty="0" smtClean="0"/>
              <a:t>Security Constraint: </a:t>
            </a:r>
          </a:p>
          <a:p>
            <a:pPr lvl="1"/>
            <a:r>
              <a:rPr lang="en-GB" dirty="0" smtClean="0"/>
              <a:t>A security condition imposed to an actor that restricts achievement of an actor’s goals, execution of plans or availability of resources. </a:t>
            </a:r>
          </a:p>
          <a:p>
            <a:r>
              <a:rPr lang="en-GB" dirty="0" smtClean="0"/>
              <a:t>Security constraints are outside of the control of an actor. </a:t>
            </a:r>
          </a:p>
          <a:p>
            <a:r>
              <a:rPr lang="en-GB" dirty="0" smtClean="0"/>
              <a:t>Contributes to a higher level of abstraction – no protocol related</a:t>
            </a:r>
          </a:p>
          <a:p>
            <a:pPr lvl="1"/>
            <a:r>
              <a:rPr lang="en-GB" dirty="0" smtClean="0"/>
              <a:t>Human-imposed and environment imposed</a:t>
            </a:r>
          </a:p>
        </p:txBody>
      </p:sp>
      <p:pic>
        <p:nvPicPr>
          <p:cNvPr id="20481" name="Picture 1"/>
          <p:cNvPicPr>
            <a:picLocks noChangeAspect="1" noChangeArrowheads="1"/>
          </p:cNvPicPr>
          <p:nvPr/>
        </p:nvPicPr>
        <p:blipFill>
          <a:blip r:embed="rId2" cstate="print"/>
          <a:srcRect/>
          <a:stretch>
            <a:fillRect/>
          </a:stretch>
        </p:blipFill>
        <p:spPr bwMode="auto">
          <a:xfrm>
            <a:off x="7286644" y="4857760"/>
            <a:ext cx="1306720" cy="1190935"/>
          </a:xfrm>
          <a:prstGeom prst="rect">
            <a:avLst/>
          </a:prstGeom>
          <a:noFill/>
          <a:ln w="9525">
            <a:noFill/>
            <a:miter lim="800000"/>
            <a:headEnd/>
            <a:tailEnd/>
          </a:ln>
        </p:spPr>
      </p:pic>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770906900"/>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Secure Tropos Concepts II</a:t>
            </a:r>
            <a:endParaRPr lang="en-US" dirty="0"/>
          </a:p>
        </p:txBody>
      </p:sp>
      <p:sp>
        <p:nvSpPr>
          <p:cNvPr id="3" name="Content Placeholder 2"/>
          <p:cNvSpPr>
            <a:spLocks noGrp="1"/>
          </p:cNvSpPr>
          <p:nvPr>
            <p:ph idx="1"/>
          </p:nvPr>
        </p:nvSpPr>
        <p:spPr/>
        <p:txBody>
          <a:bodyPr/>
          <a:lstStyle/>
          <a:p>
            <a:r>
              <a:rPr lang="en-GB" dirty="0" smtClean="0"/>
              <a:t>Secure dependency</a:t>
            </a:r>
          </a:p>
          <a:p>
            <a:pPr lvl="1"/>
            <a:r>
              <a:rPr lang="en-GB" dirty="0" smtClean="0"/>
              <a:t>Introduces security constraint (s) that must be fulfilled for the dependency to be satisfied</a:t>
            </a:r>
          </a:p>
          <a:p>
            <a:r>
              <a:rPr lang="en-GB" dirty="0" smtClean="0"/>
              <a:t>Three different types depending on which actor needs to satisfy the security constraint(s)</a:t>
            </a:r>
          </a:p>
          <a:p>
            <a:pPr lvl="1"/>
            <a:r>
              <a:rPr lang="en-GB" dirty="0" smtClean="0"/>
              <a:t>The depender must satisfy the security constraint(s)</a:t>
            </a:r>
          </a:p>
          <a:p>
            <a:pPr lvl="1"/>
            <a:r>
              <a:rPr lang="en-GB" dirty="0" smtClean="0"/>
              <a:t>The dependee must satisfy the security constraint(s)</a:t>
            </a:r>
          </a:p>
          <a:p>
            <a:pPr lvl="1"/>
            <a:r>
              <a:rPr lang="en-GB" dirty="0" smtClean="0"/>
              <a:t>Both must satisfy the security constraints</a:t>
            </a:r>
          </a:p>
          <a:p>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333098110"/>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Secure Dependencies</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214414" y="1714488"/>
            <a:ext cx="6558008" cy="4500594"/>
          </a:xfrm>
          <a:prstGeom prst="rect">
            <a:avLst/>
          </a:prstGeom>
          <a:noFill/>
          <a:ln w="9525">
            <a:noFill/>
            <a:miter lim="800000"/>
            <a:headEnd/>
            <a:tailEnd/>
          </a:ln>
        </p:spPr>
      </p:pic>
      <p:pic>
        <p:nvPicPr>
          <p:cNvPr id="10" name="Picture 9"/>
          <p:cNvPicPr>
            <a:picLocks noChangeAspect="1" noChangeArrowheads="1"/>
          </p:cNvPicPr>
          <p:nvPr/>
        </p:nvPicPr>
        <p:blipFill>
          <a:blip r:embed="rId3" cstate="print"/>
          <a:srcRect/>
          <a:stretch>
            <a:fillRect/>
          </a:stretch>
        </p:blipFill>
        <p:spPr bwMode="auto">
          <a:xfrm>
            <a:off x="928662" y="1621682"/>
            <a:ext cx="7072362" cy="4775443"/>
          </a:xfrm>
          <a:prstGeom prst="rect">
            <a:avLst/>
          </a:prstGeom>
          <a:noFill/>
          <a:ln w="9525">
            <a:noFill/>
            <a:miter lim="800000"/>
            <a:headEnd/>
            <a:tailEnd/>
          </a:ln>
        </p:spPr>
      </p:pic>
      <p:sp>
        <p:nvSpPr>
          <p:cNvPr id="11"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020659805"/>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Secure Goal</a:t>
            </a:r>
            <a:endParaRPr lang="en-US" dirty="0"/>
          </a:p>
        </p:txBody>
      </p:sp>
      <p:sp>
        <p:nvSpPr>
          <p:cNvPr id="3" name="Content Placeholder 2"/>
          <p:cNvSpPr>
            <a:spLocks noGrp="1"/>
          </p:cNvSpPr>
          <p:nvPr>
            <p:ph idx="1"/>
          </p:nvPr>
        </p:nvSpPr>
        <p:spPr/>
        <p:txBody>
          <a:bodyPr>
            <a:normAutofit/>
          </a:bodyPr>
          <a:lstStyle/>
          <a:p>
            <a:r>
              <a:rPr lang="en-GB" dirty="0" smtClean="0"/>
              <a:t>Represents strategic interests of an actor with respect to security</a:t>
            </a:r>
          </a:p>
          <a:p>
            <a:r>
              <a:rPr lang="en-GB" dirty="0" smtClean="0"/>
              <a:t>Secure goals are mainly introduced in order to contribute towards the achievement of an actor’s or system’s security constraints.</a:t>
            </a:r>
          </a:p>
          <a:p>
            <a:r>
              <a:rPr lang="en-GB" dirty="0" smtClean="0"/>
              <a:t>The satisfaction of one or more security constraints by a secure goal is defined through a </a:t>
            </a:r>
            <a:r>
              <a:rPr lang="en-GB" b="1" dirty="0" smtClean="0"/>
              <a:t>Satisfies</a:t>
            </a:r>
            <a:r>
              <a:rPr lang="en-GB" dirty="0" smtClean="0"/>
              <a:t> relationship.</a:t>
            </a:r>
          </a:p>
          <a:p>
            <a:r>
              <a:rPr lang="en-GB" dirty="0" smtClean="0"/>
              <a:t>A secure goal does not particularly define how the security constraints can be achieved, since alternatives can be considered.</a:t>
            </a:r>
          </a:p>
          <a:p>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217820929"/>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 Example</a:t>
            </a:r>
            <a:endParaRPr lang="en-US" dirty="0"/>
          </a:p>
        </p:txBody>
      </p:sp>
      <p:pic>
        <p:nvPicPr>
          <p:cNvPr id="3" name="Picture 1"/>
          <p:cNvPicPr>
            <a:picLocks noChangeAspect="1" noChangeArrowheads="1"/>
          </p:cNvPicPr>
          <p:nvPr/>
        </p:nvPicPr>
        <p:blipFill>
          <a:blip r:embed="rId2" cstate="print"/>
          <a:srcRect/>
          <a:stretch>
            <a:fillRect/>
          </a:stretch>
        </p:blipFill>
        <p:spPr bwMode="auto">
          <a:xfrm>
            <a:off x="1071538" y="1371600"/>
            <a:ext cx="5434037" cy="4925433"/>
          </a:xfrm>
          <a:prstGeom prst="rect">
            <a:avLst/>
          </a:prstGeom>
          <a:noFill/>
          <a:ln w="9525">
            <a:noFill/>
            <a:miter lim="800000"/>
            <a:headEnd/>
            <a:tailEnd/>
          </a:ln>
        </p:spPr>
      </p:pic>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609517998"/>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Secure Plans</a:t>
            </a:r>
            <a:endParaRPr lang="en-US" dirty="0"/>
          </a:p>
        </p:txBody>
      </p:sp>
      <p:sp>
        <p:nvSpPr>
          <p:cNvPr id="3" name="Content Placeholder 2"/>
          <p:cNvSpPr>
            <a:spLocks noGrp="1"/>
          </p:cNvSpPr>
          <p:nvPr>
            <p:ph idx="1"/>
          </p:nvPr>
        </p:nvSpPr>
        <p:spPr/>
        <p:txBody>
          <a:bodyPr/>
          <a:lstStyle/>
          <a:p>
            <a:r>
              <a:rPr lang="en-GB" dirty="0" smtClean="0"/>
              <a:t>A secure plan represents a particular way for satisfying a secure goal</a:t>
            </a:r>
          </a:p>
          <a:p>
            <a:r>
              <a:rPr lang="en-GB" dirty="0" smtClean="0"/>
              <a:t>In the context of Secure Tropos, this means a specific and defined action that an actor executes to operationalise a secure goal. </a:t>
            </a:r>
            <a:endParaRPr lang="en-GB" dirty="0"/>
          </a:p>
        </p:txBody>
      </p:sp>
      <p:pic>
        <p:nvPicPr>
          <p:cNvPr id="4" name="Picture 1"/>
          <p:cNvPicPr>
            <a:picLocks noChangeAspect="1" noChangeArrowheads="1"/>
          </p:cNvPicPr>
          <p:nvPr/>
        </p:nvPicPr>
        <p:blipFill>
          <a:blip r:embed="rId2" cstate="print"/>
          <a:srcRect/>
          <a:stretch>
            <a:fillRect/>
          </a:stretch>
        </p:blipFill>
        <p:spPr bwMode="auto">
          <a:xfrm>
            <a:off x="2895600" y="3400428"/>
            <a:ext cx="3334653" cy="3000372"/>
          </a:xfrm>
          <a:prstGeom prst="rect">
            <a:avLst/>
          </a:prstGeom>
          <a:noFill/>
          <a:ln w="9525">
            <a:noFill/>
            <a:miter lim="800000"/>
            <a:headEnd/>
            <a:tailEnd/>
          </a:ln>
        </p:spPr>
      </p:pic>
      <p:sp>
        <p:nvSpPr>
          <p:cNvPr id="11"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01648627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4"/>
          <p:cNvSpPr>
            <a:spLocks noGrp="1" noChangeArrowheads="1"/>
          </p:cNvSpPr>
          <p:nvPr>
            <p:ph type="title"/>
          </p:nvPr>
        </p:nvSpPr>
        <p:spPr/>
        <p:txBody>
          <a:bodyPr/>
          <a:lstStyle/>
          <a:p>
            <a:r>
              <a:rPr lang="en-US" dirty="0" smtClean="0"/>
              <a:t>Threat Modeling Outline</a:t>
            </a:r>
          </a:p>
        </p:txBody>
      </p:sp>
      <p:sp>
        <p:nvSpPr>
          <p:cNvPr id="4099" name="Rectangle 25"/>
          <p:cNvSpPr>
            <a:spLocks noGrp="1" noChangeArrowheads="1"/>
          </p:cNvSpPr>
          <p:nvPr>
            <p:ph idx="1"/>
          </p:nvPr>
        </p:nvSpPr>
        <p:spPr/>
        <p:txBody>
          <a:bodyPr/>
          <a:lstStyle/>
          <a:p>
            <a:pPr>
              <a:buFont typeface="Arial" panose="020B0604020202020204" pitchFamily="34" charset="0"/>
              <a:buChar char="•"/>
            </a:pPr>
            <a:r>
              <a:rPr lang="en-GB" dirty="0" smtClean="0"/>
              <a:t>Industry Case Study in Threat Modeling </a:t>
            </a:r>
          </a:p>
          <a:p>
            <a:pPr>
              <a:buFont typeface="Arial" panose="020B0604020202020204" pitchFamily="34" charset="0"/>
              <a:buChar char="•"/>
            </a:pPr>
            <a:r>
              <a:rPr lang="en-GB" dirty="0" smtClean="0"/>
              <a:t>Use of Threat Modeling in Prioritization of Security Requirements</a:t>
            </a:r>
          </a:p>
          <a:p>
            <a:pPr>
              <a:buFont typeface="Arial" panose="020B0604020202020204" pitchFamily="34" charset="0"/>
              <a:buChar char="•"/>
            </a:pPr>
            <a:r>
              <a:rPr lang="en-GB" dirty="0" smtClean="0"/>
              <a:t>Summary </a:t>
            </a:r>
          </a:p>
          <a:p>
            <a:pPr>
              <a:buFont typeface="Arial" panose="020B0604020202020204" pitchFamily="34" charset="0"/>
              <a:buChar char="•"/>
            </a:pPr>
            <a:r>
              <a:rPr lang="en-GB" dirty="0" smtClean="0"/>
              <a:t>Questions</a:t>
            </a:r>
            <a:endParaRPr lang="en-GB" dirty="0"/>
          </a:p>
        </p:txBody>
      </p:sp>
    </p:spTree>
    <p:extLst>
      <p:ext uri="{BB962C8B-B14F-4D97-AF65-F5344CB8AC3E}">
        <p14:creationId xmlns:p14="http://schemas.microsoft.com/office/powerpoint/2010/main" val="159910666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Secure Resource</a:t>
            </a:r>
            <a:endParaRPr lang="en-US" dirty="0"/>
          </a:p>
        </p:txBody>
      </p:sp>
      <p:sp>
        <p:nvSpPr>
          <p:cNvPr id="3" name="Content Placeholder 2"/>
          <p:cNvSpPr>
            <a:spLocks noGrp="1"/>
          </p:cNvSpPr>
          <p:nvPr>
            <p:ph idx="1"/>
          </p:nvPr>
        </p:nvSpPr>
        <p:spPr/>
        <p:txBody>
          <a:bodyPr/>
          <a:lstStyle/>
          <a:p>
            <a:r>
              <a:rPr lang="en-GB" dirty="0" smtClean="0"/>
              <a:t>An informational entity that is needed for the achievement of a secure goal or the fulfilment of a secure task.</a:t>
            </a:r>
            <a:endParaRPr lang="en-US" dirty="0"/>
          </a:p>
        </p:txBody>
      </p:sp>
      <p:pic>
        <p:nvPicPr>
          <p:cNvPr id="14337" name="Picture 1"/>
          <p:cNvPicPr>
            <a:picLocks noChangeAspect="1" noChangeArrowheads="1"/>
          </p:cNvPicPr>
          <p:nvPr/>
        </p:nvPicPr>
        <p:blipFill>
          <a:blip r:embed="rId2" cstate="print"/>
          <a:srcRect/>
          <a:stretch>
            <a:fillRect/>
          </a:stretch>
        </p:blipFill>
        <p:spPr bwMode="auto">
          <a:xfrm>
            <a:off x="3048000" y="2286000"/>
            <a:ext cx="5127633" cy="3866405"/>
          </a:xfrm>
          <a:prstGeom prst="rect">
            <a:avLst/>
          </a:prstGeom>
          <a:noFill/>
          <a:ln w="9525">
            <a:noFill/>
            <a:miter lim="800000"/>
            <a:headEnd/>
            <a:tailEnd/>
          </a:ln>
          <a:effectLst/>
        </p:spPr>
      </p:pic>
      <p:sp>
        <p:nvSpPr>
          <p:cNvPr id="11"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655642914"/>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GB" dirty="0" smtClean="0"/>
              <a:t>Secure Capability</a:t>
            </a:r>
            <a:endParaRPr lang="en-US" dirty="0" smtClean="0"/>
          </a:p>
        </p:txBody>
      </p:sp>
      <p:sp>
        <p:nvSpPr>
          <p:cNvPr id="3" name="Content Placeholder 2"/>
          <p:cNvSpPr>
            <a:spLocks noGrp="1"/>
          </p:cNvSpPr>
          <p:nvPr>
            <p:ph idx="1"/>
          </p:nvPr>
        </p:nvSpPr>
        <p:spPr/>
        <p:txBody>
          <a:bodyPr>
            <a:normAutofit/>
          </a:bodyPr>
          <a:lstStyle/>
          <a:p>
            <a:pPr marL="320040" indent="-320040" eaLnBrk="1" fontAlgn="auto" hangingPunct="1">
              <a:spcAft>
                <a:spcPts val="0"/>
              </a:spcAft>
              <a:buFont typeface="Wingdings"/>
              <a:buChar char=""/>
              <a:defRPr/>
            </a:pPr>
            <a:r>
              <a:rPr lang="en-GB" dirty="0" smtClean="0"/>
              <a:t>It represents the ability of an actor to achieve a secure goal, carry out a secure task and/or deliver a secure resource. </a:t>
            </a:r>
          </a:p>
          <a:p>
            <a:pPr marL="320040" indent="-320040" eaLnBrk="1" fontAlgn="auto" hangingPunct="1">
              <a:spcAft>
                <a:spcPts val="0"/>
              </a:spcAft>
              <a:buFont typeface="Wingdings"/>
              <a:buChar char=""/>
              <a:defRPr/>
            </a:pPr>
            <a:r>
              <a:rPr lang="en-GB" dirty="0" smtClean="0"/>
              <a:t>For example, consider an actor that is responsible for providing cryptographic services in a system. </a:t>
            </a:r>
          </a:p>
          <a:p>
            <a:pPr marL="640080" lvl="1" indent="-274320" eaLnBrk="1" fontAlgn="auto" hangingPunct="1">
              <a:spcAft>
                <a:spcPts val="0"/>
              </a:spcAft>
              <a:buFont typeface="Wingdings 2"/>
              <a:buChar char=""/>
              <a:defRPr/>
            </a:pPr>
            <a:r>
              <a:rPr lang="en-GB" dirty="0" smtClean="0"/>
              <a:t>This actor should possess secure capabilities to decrypt incoming data and encrypt outgoing data. </a:t>
            </a:r>
          </a:p>
          <a:p>
            <a:pPr marL="320040" indent="-320040" eaLnBrk="1" fontAlgn="auto" hangingPunct="1">
              <a:spcAft>
                <a:spcPts val="0"/>
              </a:spcAft>
              <a:buFont typeface="Wingdings"/>
              <a:buChar char=""/>
              <a:defRPr/>
            </a:pPr>
            <a:r>
              <a:rPr lang="en-GB" dirty="0" smtClean="0"/>
              <a:t>Another example is an actor responsible for providing authorisation services to a system. </a:t>
            </a:r>
          </a:p>
          <a:p>
            <a:pPr marL="640080" lvl="1" indent="-274320" eaLnBrk="1" fontAlgn="auto" hangingPunct="1">
              <a:spcAft>
                <a:spcPts val="0"/>
              </a:spcAft>
              <a:buFont typeface="Wingdings 2"/>
              <a:buChar char=""/>
              <a:defRPr/>
            </a:pPr>
            <a:r>
              <a:rPr lang="en-GB" dirty="0" smtClean="0"/>
              <a:t>Such an actor should be provided with secure capabilities to allow her to provide authorisation clearance or reject an authorisation request. </a:t>
            </a:r>
            <a:endParaRPr lang="en-US" dirty="0"/>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006468736"/>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GB" dirty="0" smtClean="0"/>
              <a:t>Modelling Activities</a:t>
            </a:r>
            <a:endParaRPr lang="en-US" dirty="0" smtClean="0"/>
          </a:p>
        </p:txBody>
      </p:sp>
      <p:sp>
        <p:nvSpPr>
          <p:cNvPr id="3" name="Content Placeholder 2"/>
          <p:cNvSpPr>
            <a:spLocks noGrp="1"/>
          </p:cNvSpPr>
          <p:nvPr>
            <p:ph idx="1"/>
          </p:nvPr>
        </p:nvSpPr>
        <p:spPr/>
        <p:txBody>
          <a:bodyPr>
            <a:normAutofit lnSpcReduction="10000"/>
          </a:bodyPr>
          <a:lstStyle/>
          <a:p>
            <a:pPr marL="320040" indent="-320040" eaLnBrk="1" fontAlgn="auto" hangingPunct="1">
              <a:spcAft>
                <a:spcPts val="0"/>
              </a:spcAft>
              <a:buFont typeface="Wingdings"/>
              <a:buChar char=""/>
              <a:defRPr/>
            </a:pPr>
            <a:r>
              <a:rPr lang="en-GB" dirty="0" smtClean="0"/>
              <a:t>The </a:t>
            </a:r>
            <a:r>
              <a:rPr lang="en-GB" b="1" dirty="0" smtClean="0"/>
              <a:t>security constraint modelling</a:t>
            </a:r>
            <a:r>
              <a:rPr lang="en-GB" dirty="0" smtClean="0"/>
              <a:t> involves the modelling of the security constraints imposed to the actors and the system, and it allows developers to perform an analysis by introducing relationships between the security constraints or a security constraint and its context. </a:t>
            </a:r>
            <a:endParaRPr lang="en-US" dirty="0" smtClean="0"/>
          </a:p>
          <a:p>
            <a:pPr marL="320040" indent="-320040" eaLnBrk="1" fontAlgn="auto" hangingPunct="1">
              <a:spcAft>
                <a:spcPts val="0"/>
              </a:spcAft>
              <a:buFont typeface="Wingdings"/>
              <a:buChar char=""/>
              <a:defRPr/>
            </a:pPr>
            <a:r>
              <a:rPr lang="en-GB" dirty="0" smtClean="0"/>
              <a:t>The </a:t>
            </a:r>
            <a:r>
              <a:rPr lang="en-GB" b="1" dirty="0" smtClean="0"/>
              <a:t>secure entities modelling</a:t>
            </a:r>
            <a:r>
              <a:rPr lang="en-GB" dirty="0" smtClean="0"/>
              <a:t> involves the analysis of the secure entities of the system, and it is considered complimentary to the security constraints modelling. </a:t>
            </a:r>
            <a:endParaRPr lang="en-US" dirty="0" smtClean="0"/>
          </a:p>
          <a:p>
            <a:pPr marL="320040" indent="-320040" eaLnBrk="1" fontAlgn="auto" hangingPunct="1">
              <a:spcAft>
                <a:spcPts val="0"/>
              </a:spcAft>
              <a:buFont typeface="Wingdings"/>
              <a:buChar char=""/>
              <a:defRPr/>
            </a:pPr>
            <a:r>
              <a:rPr lang="en-GB" dirty="0" smtClean="0"/>
              <a:t>The </a:t>
            </a:r>
            <a:r>
              <a:rPr lang="en-GB" b="1" dirty="0" smtClean="0"/>
              <a:t>secure capability modelling</a:t>
            </a:r>
            <a:r>
              <a:rPr lang="en-GB" dirty="0" smtClean="0"/>
              <a:t> involves the identification of the secure capabilities of the actors and the actors of the system to guarantee the satisfaction of the security constraints. </a:t>
            </a:r>
            <a:endParaRPr lang="en-US" dirty="0"/>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762636320"/>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GB" dirty="0" smtClean="0"/>
              <a:t>Security Constraint Modelling I</a:t>
            </a:r>
          </a:p>
        </p:txBody>
      </p:sp>
      <p:pic>
        <p:nvPicPr>
          <p:cNvPr id="28678" name="Picture 2"/>
          <p:cNvPicPr>
            <a:picLocks noChangeAspect="1" noChangeArrowheads="1"/>
          </p:cNvPicPr>
          <p:nvPr/>
        </p:nvPicPr>
        <p:blipFill>
          <a:blip r:embed="rId2" cstate="print"/>
          <a:srcRect/>
          <a:stretch>
            <a:fillRect/>
          </a:stretch>
        </p:blipFill>
        <p:spPr bwMode="auto">
          <a:xfrm>
            <a:off x="785813" y="1571625"/>
            <a:ext cx="8081962" cy="4333875"/>
          </a:xfrm>
          <a:prstGeom prst="rect">
            <a:avLst/>
          </a:prstGeom>
          <a:noFill/>
          <a:ln w="9525">
            <a:noFill/>
            <a:miter lim="800000"/>
            <a:headEnd/>
            <a:tailEnd/>
          </a:ln>
        </p:spPr>
      </p:pic>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4226639174"/>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GB" dirty="0" smtClean="0"/>
              <a:t>Security Constraint Modelling II</a:t>
            </a:r>
          </a:p>
        </p:txBody>
      </p:sp>
      <p:pic>
        <p:nvPicPr>
          <p:cNvPr id="29702" name="Picture 2"/>
          <p:cNvPicPr>
            <a:picLocks noChangeAspect="1" noChangeArrowheads="1"/>
          </p:cNvPicPr>
          <p:nvPr/>
        </p:nvPicPr>
        <p:blipFill>
          <a:blip r:embed="rId2" cstate="print"/>
          <a:srcRect/>
          <a:stretch>
            <a:fillRect/>
          </a:stretch>
        </p:blipFill>
        <p:spPr bwMode="auto">
          <a:xfrm>
            <a:off x="1000125" y="1600200"/>
            <a:ext cx="5476875" cy="4751387"/>
          </a:xfrm>
          <a:prstGeom prst="rect">
            <a:avLst/>
          </a:prstGeom>
          <a:noFill/>
          <a:ln w="9525">
            <a:noFill/>
            <a:miter lim="800000"/>
            <a:headEnd/>
            <a:tailEnd/>
          </a:ln>
        </p:spPr>
      </p:pic>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421258550"/>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GB" dirty="0" smtClean="0"/>
              <a:t>Security Constraint Modelling III</a:t>
            </a:r>
          </a:p>
        </p:txBody>
      </p:sp>
      <p:pic>
        <p:nvPicPr>
          <p:cNvPr id="30726" name="Picture 2"/>
          <p:cNvPicPr>
            <a:picLocks noChangeAspect="1" noChangeArrowheads="1"/>
          </p:cNvPicPr>
          <p:nvPr/>
        </p:nvPicPr>
        <p:blipFill>
          <a:blip r:embed="rId2" cstate="print"/>
          <a:srcRect/>
          <a:stretch>
            <a:fillRect/>
          </a:stretch>
        </p:blipFill>
        <p:spPr bwMode="auto">
          <a:xfrm>
            <a:off x="381000" y="1143000"/>
            <a:ext cx="8429625" cy="4857750"/>
          </a:xfrm>
          <a:prstGeom prst="rect">
            <a:avLst/>
          </a:prstGeom>
          <a:noFill/>
          <a:ln w="9525">
            <a:noFill/>
            <a:miter lim="800000"/>
            <a:headEnd/>
            <a:tailEnd/>
          </a:ln>
        </p:spPr>
      </p:pic>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4124395581"/>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GB" dirty="0" smtClean="0"/>
              <a:t>Secure Entities</a:t>
            </a:r>
          </a:p>
        </p:txBody>
      </p:sp>
      <p:pic>
        <p:nvPicPr>
          <p:cNvPr id="31750" name="Picture 2"/>
          <p:cNvPicPr>
            <a:picLocks noChangeAspect="1" noChangeArrowheads="1"/>
          </p:cNvPicPr>
          <p:nvPr/>
        </p:nvPicPr>
        <p:blipFill>
          <a:blip r:embed="rId2" cstate="print"/>
          <a:srcRect/>
          <a:stretch>
            <a:fillRect/>
          </a:stretch>
        </p:blipFill>
        <p:spPr bwMode="auto">
          <a:xfrm>
            <a:off x="357188" y="1066800"/>
            <a:ext cx="8712200" cy="5110163"/>
          </a:xfrm>
          <a:prstGeom prst="rect">
            <a:avLst/>
          </a:prstGeom>
          <a:noFill/>
          <a:ln w="9525">
            <a:noFill/>
            <a:miter lim="800000"/>
            <a:headEnd/>
            <a:tailEnd/>
          </a:ln>
        </p:spPr>
      </p:pic>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587825256"/>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GB" dirty="0" smtClean="0"/>
              <a:t>Security Process</a:t>
            </a:r>
            <a:endParaRPr lang="en-US" dirty="0" smtClean="0"/>
          </a:p>
        </p:txBody>
      </p:sp>
      <p:sp>
        <p:nvSpPr>
          <p:cNvPr id="32771" name="Content Placeholder 2"/>
          <p:cNvSpPr>
            <a:spLocks noGrp="1"/>
          </p:cNvSpPr>
          <p:nvPr>
            <p:ph idx="1"/>
          </p:nvPr>
        </p:nvSpPr>
        <p:spPr/>
        <p:txBody>
          <a:bodyPr/>
          <a:lstStyle/>
          <a:p>
            <a:r>
              <a:rPr lang="en-GB" dirty="0" smtClean="0"/>
              <a:t>The security-oriented process has the following objectives: </a:t>
            </a:r>
          </a:p>
          <a:p>
            <a:pPr lvl="1"/>
            <a:r>
              <a:rPr lang="en-GB" dirty="0" smtClean="0"/>
              <a:t>The identification of security requirements of the system; </a:t>
            </a:r>
          </a:p>
          <a:p>
            <a:pPr lvl="1"/>
            <a:r>
              <a:rPr lang="en-GB" dirty="0" smtClean="0"/>
              <a:t>The selection amongst alternative architectural styles for the system according to the identified security requirements; </a:t>
            </a:r>
          </a:p>
          <a:p>
            <a:pPr lvl="1"/>
            <a:r>
              <a:rPr lang="en-GB" dirty="0" smtClean="0"/>
              <a:t>The development of a design that satisfies the security requirements of the system; </a:t>
            </a:r>
          </a:p>
          <a:p>
            <a:pPr lvl="1"/>
            <a:r>
              <a:rPr lang="en-GB" dirty="0" smtClean="0"/>
              <a:t>The attack testing of the system under development.</a:t>
            </a:r>
            <a:endParaRPr lang="en-US" dirty="0" smtClean="0"/>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765697235"/>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GB" dirty="0" smtClean="0"/>
              <a:t>Process Activities</a:t>
            </a:r>
            <a:endParaRPr lang="en-US" dirty="0" smtClean="0"/>
          </a:p>
        </p:txBody>
      </p:sp>
      <p:sp>
        <p:nvSpPr>
          <p:cNvPr id="3" name="Content Placeholder 2"/>
          <p:cNvSpPr>
            <a:spLocks noGrp="1"/>
          </p:cNvSpPr>
          <p:nvPr>
            <p:ph idx="1"/>
          </p:nvPr>
        </p:nvSpPr>
        <p:spPr/>
        <p:txBody>
          <a:bodyPr>
            <a:normAutofit/>
          </a:bodyPr>
          <a:lstStyle/>
          <a:p>
            <a:pPr marL="320040" indent="-320040" eaLnBrk="1" fontAlgn="auto" hangingPunct="1">
              <a:spcAft>
                <a:spcPts val="0"/>
              </a:spcAft>
              <a:buFont typeface="Wingdings"/>
              <a:buChar char=""/>
              <a:defRPr/>
            </a:pPr>
            <a:r>
              <a:rPr lang="en-GB" dirty="0" smtClean="0"/>
              <a:t>Environment Security Analysis</a:t>
            </a:r>
          </a:p>
          <a:p>
            <a:pPr marL="640080" lvl="1" indent="-274320" eaLnBrk="1" fontAlgn="auto" hangingPunct="1">
              <a:spcAft>
                <a:spcPts val="0"/>
              </a:spcAft>
              <a:buFont typeface="Wingdings 2"/>
              <a:buChar char=""/>
              <a:defRPr/>
            </a:pPr>
            <a:r>
              <a:rPr lang="en-GB" dirty="0" smtClean="0"/>
              <a:t>understand the environment </a:t>
            </a:r>
          </a:p>
          <a:p>
            <a:pPr marL="640080" lvl="1" indent="-274320" eaLnBrk="1" fontAlgn="auto" hangingPunct="1">
              <a:spcAft>
                <a:spcPts val="0"/>
              </a:spcAft>
              <a:buFont typeface="Wingdings 2"/>
              <a:buChar char=""/>
              <a:defRPr/>
            </a:pPr>
            <a:r>
              <a:rPr lang="en-GB" dirty="0" smtClean="0"/>
              <a:t>identify security considerations imposed by that environment</a:t>
            </a:r>
          </a:p>
          <a:p>
            <a:pPr marL="640080" lvl="1" indent="-274320" eaLnBrk="1" fontAlgn="auto" hangingPunct="1">
              <a:spcAft>
                <a:spcPts val="0"/>
              </a:spcAft>
              <a:buFont typeface="Wingdings 2"/>
              <a:buChar char=""/>
              <a:defRPr/>
            </a:pPr>
            <a:r>
              <a:rPr lang="en-GB" dirty="0" smtClean="0"/>
              <a:t>Perform a security balance analysis</a:t>
            </a:r>
          </a:p>
          <a:p>
            <a:pPr marL="320040" indent="-320040" eaLnBrk="1" fontAlgn="auto" hangingPunct="1">
              <a:spcAft>
                <a:spcPts val="0"/>
              </a:spcAft>
              <a:buFont typeface="Wingdings"/>
              <a:buChar char=""/>
              <a:defRPr/>
            </a:pPr>
            <a:r>
              <a:rPr lang="en-GB" dirty="0" smtClean="0"/>
              <a:t>System Security Analysis</a:t>
            </a:r>
          </a:p>
          <a:p>
            <a:pPr marL="640080" lvl="1" indent="-274320" eaLnBrk="1" fontAlgn="auto" hangingPunct="1">
              <a:spcAft>
                <a:spcPts val="0"/>
              </a:spcAft>
              <a:buFont typeface="Wingdings 2"/>
              <a:buChar char=""/>
              <a:defRPr/>
            </a:pPr>
            <a:r>
              <a:rPr lang="en-GB" dirty="0" smtClean="0"/>
              <a:t>identify system security requirements</a:t>
            </a:r>
          </a:p>
          <a:p>
            <a:pPr marL="320040" indent="-320040" eaLnBrk="1" fontAlgn="auto" hangingPunct="1">
              <a:spcAft>
                <a:spcPts val="0"/>
              </a:spcAft>
              <a:buFont typeface="Wingdings"/>
              <a:buChar char=""/>
              <a:defRPr/>
            </a:pPr>
            <a:r>
              <a:rPr lang="en-GB" dirty="0" smtClean="0"/>
              <a:t>System Design</a:t>
            </a:r>
          </a:p>
          <a:p>
            <a:pPr marL="640080" lvl="1" indent="-274320" eaLnBrk="1" fontAlgn="auto" hangingPunct="1">
              <a:spcAft>
                <a:spcPts val="0"/>
              </a:spcAft>
              <a:buFont typeface="Wingdings 2"/>
              <a:buChar char=""/>
              <a:defRPr/>
            </a:pPr>
            <a:r>
              <a:rPr lang="en-GB" dirty="0" smtClean="0"/>
              <a:t>Develop secure architecture</a:t>
            </a:r>
          </a:p>
          <a:p>
            <a:pPr marL="640080" lvl="1" indent="-274320" eaLnBrk="1" fontAlgn="auto" hangingPunct="1">
              <a:spcAft>
                <a:spcPts val="0"/>
              </a:spcAft>
              <a:buFont typeface="Wingdings 2"/>
              <a:buChar char=""/>
              <a:defRPr/>
            </a:pPr>
            <a:r>
              <a:rPr lang="en-GB" dirty="0" smtClean="0"/>
              <a:t>Design testing</a:t>
            </a:r>
          </a:p>
          <a:p>
            <a:pPr marL="320040" indent="-320040" eaLnBrk="1" fontAlgn="auto" hangingPunct="1">
              <a:spcAft>
                <a:spcPts val="0"/>
              </a:spcAft>
              <a:buFont typeface="Wingdings"/>
              <a:buChar char=""/>
              <a:defRPr/>
            </a:pPr>
            <a:r>
              <a:rPr lang="en-GB" dirty="0" smtClean="0"/>
              <a:t>Validation</a:t>
            </a:r>
          </a:p>
          <a:p>
            <a:pPr marL="640080" lvl="1" indent="-274320" eaLnBrk="1" fontAlgn="auto" hangingPunct="1">
              <a:spcAft>
                <a:spcPts val="0"/>
              </a:spcAft>
              <a:buFont typeface="Wingdings 2"/>
              <a:buChar char=""/>
              <a:defRPr/>
            </a:pPr>
            <a:r>
              <a:rPr lang="en-GB" dirty="0" smtClean="0"/>
              <a:t>Model</a:t>
            </a:r>
          </a:p>
          <a:p>
            <a:pPr marL="640080" lvl="1" indent="-274320" eaLnBrk="1" fontAlgn="auto" hangingPunct="1">
              <a:spcAft>
                <a:spcPts val="0"/>
              </a:spcAft>
              <a:buFont typeface="Wingdings 2"/>
              <a:buChar char=""/>
              <a:defRPr/>
            </a:pPr>
            <a:r>
              <a:rPr lang="en-GB" dirty="0" smtClean="0"/>
              <a:t>Design</a:t>
            </a:r>
          </a:p>
          <a:p>
            <a:pPr marL="320040" indent="-320040" eaLnBrk="1" fontAlgn="auto" hangingPunct="1">
              <a:spcAft>
                <a:spcPts val="0"/>
              </a:spcAft>
              <a:buFont typeface="Wingdings"/>
              <a:buChar char=""/>
              <a:defRPr/>
            </a:pPr>
            <a:endParaRPr lang="en-US" dirty="0"/>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295415547"/>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GB" dirty="0" smtClean="0"/>
              <a:t>Secure Tropos Process II</a:t>
            </a:r>
            <a:endParaRPr lang="en-US" dirty="0" smtClean="0"/>
          </a:p>
        </p:txBody>
      </p:sp>
      <p:sp>
        <p:nvSpPr>
          <p:cNvPr id="3" name="Content Placeholder 2"/>
          <p:cNvSpPr>
            <a:spLocks noGrp="1"/>
          </p:cNvSpPr>
          <p:nvPr>
            <p:ph idx="1"/>
          </p:nvPr>
        </p:nvSpPr>
        <p:spPr/>
        <p:txBody>
          <a:bodyPr>
            <a:normAutofit/>
          </a:bodyPr>
          <a:lstStyle/>
          <a:p>
            <a:pPr marL="320040" indent="-320040" eaLnBrk="1" fontAlgn="auto" hangingPunct="1">
              <a:lnSpc>
                <a:spcPct val="90000"/>
              </a:lnSpc>
              <a:spcAft>
                <a:spcPts val="0"/>
              </a:spcAft>
              <a:buFont typeface="Wingdings"/>
              <a:buChar char=""/>
              <a:defRPr/>
            </a:pPr>
            <a:r>
              <a:rPr lang="en-GB" sz="2800" dirty="0" smtClean="0"/>
              <a:t>Iterative</a:t>
            </a:r>
          </a:p>
          <a:p>
            <a:pPr marL="320040" indent="-320040" eaLnBrk="1" fontAlgn="auto" hangingPunct="1">
              <a:lnSpc>
                <a:spcPct val="90000"/>
              </a:lnSpc>
              <a:spcAft>
                <a:spcPts val="0"/>
              </a:spcAft>
              <a:buFont typeface="Wingdings"/>
              <a:buChar char=""/>
              <a:defRPr/>
            </a:pPr>
            <a:r>
              <a:rPr lang="en-GB" sz="2800" dirty="0" smtClean="0"/>
              <a:t>Uses the same stages as Tropos process</a:t>
            </a:r>
          </a:p>
          <a:p>
            <a:pPr marL="640080" lvl="1" indent="-274320" eaLnBrk="1" fontAlgn="auto" hangingPunct="1">
              <a:lnSpc>
                <a:spcPct val="90000"/>
              </a:lnSpc>
              <a:spcAft>
                <a:spcPts val="0"/>
              </a:spcAft>
              <a:buFont typeface="Wingdings 2"/>
              <a:buChar char=""/>
              <a:defRPr/>
            </a:pPr>
            <a:r>
              <a:rPr lang="en-GB" sz="2500" dirty="0" smtClean="0"/>
              <a:t>Early and Late Requirements Analysis, Architectural Design, Detailed Design</a:t>
            </a:r>
          </a:p>
          <a:p>
            <a:pPr marL="320040" indent="-320040" eaLnBrk="1" fontAlgn="auto" hangingPunct="1">
              <a:lnSpc>
                <a:spcPct val="90000"/>
              </a:lnSpc>
              <a:spcAft>
                <a:spcPts val="0"/>
              </a:spcAft>
              <a:buFont typeface="Wingdings"/>
              <a:buChar char=""/>
              <a:defRPr/>
            </a:pPr>
            <a:r>
              <a:rPr lang="en-GB" sz="2800" dirty="0" smtClean="0"/>
              <a:t>The process has recognizable stages</a:t>
            </a:r>
          </a:p>
          <a:p>
            <a:pPr marL="640080" lvl="1" indent="-274320" eaLnBrk="1" fontAlgn="auto" hangingPunct="1">
              <a:lnSpc>
                <a:spcPct val="90000"/>
              </a:lnSpc>
              <a:spcAft>
                <a:spcPts val="0"/>
              </a:spcAft>
              <a:buFont typeface="Wingdings 2"/>
              <a:buChar char=""/>
              <a:defRPr/>
            </a:pPr>
            <a:r>
              <a:rPr lang="en-GB" sz="2400" dirty="0" smtClean="0"/>
              <a:t>artefacts that are successively closer representations of a working system</a:t>
            </a:r>
          </a:p>
          <a:p>
            <a:pPr marL="640080" lvl="1" indent="-274320" eaLnBrk="1" fontAlgn="auto" hangingPunct="1">
              <a:lnSpc>
                <a:spcPct val="90000"/>
              </a:lnSpc>
              <a:spcAft>
                <a:spcPts val="0"/>
              </a:spcAft>
              <a:buFont typeface="Wingdings 2"/>
              <a:buChar char=""/>
              <a:defRPr/>
            </a:pPr>
            <a:r>
              <a:rPr lang="en-GB" sz="2400" dirty="0" smtClean="0"/>
              <a:t>Models</a:t>
            </a:r>
            <a:endParaRPr lang="en-GB" sz="2800" dirty="0" smtClean="0"/>
          </a:p>
          <a:p>
            <a:pPr marL="320040" indent="-320040" eaLnBrk="1" fontAlgn="auto" hangingPunct="1">
              <a:lnSpc>
                <a:spcPct val="90000"/>
              </a:lnSpc>
              <a:spcAft>
                <a:spcPts val="0"/>
              </a:spcAft>
              <a:buFont typeface="Wingdings"/>
              <a:buChar char=""/>
              <a:defRPr/>
            </a:pPr>
            <a:r>
              <a:rPr lang="en-GB" sz="2800" dirty="0" smtClean="0"/>
              <a:t>Focus on two important models used mostly during Early and Late Requirements but also during Architectural Design</a:t>
            </a:r>
          </a:p>
          <a:p>
            <a:pPr marL="320040" indent="-320040" eaLnBrk="1" fontAlgn="auto" hangingPunct="1">
              <a:lnSpc>
                <a:spcPct val="90000"/>
              </a:lnSpc>
              <a:spcAft>
                <a:spcPts val="0"/>
              </a:spcAft>
              <a:buFont typeface="Wingdings"/>
              <a:buChar char=""/>
              <a:defRPr/>
            </a:pPr>
            <a:endParaRPr lang="en-GB" sz="2400" dirty="0" smtClean="0"/>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60404497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Industry Case Study in Threat Modeling: Ford Motor Company</a:t>
            </a:r>
            <a:br>
              <a:rPr lang="en-US" dirty="0"/>
            </a:br>
            <a:endParaRPr lang="en-US" dirty="0"/>
          </a:p>
        </p:txBody>
      </p:sp>
    </p:spTree>
    <p:extLst>
      <p:ext uri="{BB962C8B-B14F-4D97-AF65-F5344CB8AC3E}">
        <p14:creationId xmlns:p14="http://schemas.microsoft.com/office/powerpoint/2010/main" val="355461843"/>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GB" dirty="0" smtClean="0"/>
              <a:t>Diagrams</a:t>
            </a:r>
            <a:endParaRPr lang="en-US" dirty="0" smtClean="0"/>
          </a:p>
        </p:txBody>
      </p:sp>
      <p:sp>
        <p:nvSpPr>
          <p:cNvPr id="35843" name="Content Placeholder 2"/>
          <p:cNvSpPr>
            <a:spLocks noGrp="1"/>
          </p:cNvSpPr>
          <p:nvPr>
            <p:ph idx="1"/>
          </p:nvPr>
        </p:nvSpPr>
        <p:spPr/>
        <p:txBody>
          <a:bodyPr/>
          <a:lstStyle/>
          <a:p>
            <a:r>
              <a:rPr lang="en-GB" dirty="0" smtClean="0"/>
              <a:t>Security Enhanced Actor Diagram (SEAD)</a:t>
            </a:r>
          </a:p>
          <a:p>
            <a:pPr lvl="1"/>
            <a:r>
              <a:rPr lang="en-GB" dirty="0" smtClean="0"/>
              <a:t>Defines a set of actors along with their secure dependencies and any security constraints that might be </a:t>
            </a:r>
            <a:r>
              <a:rPr lang="en-US" dirty="0" smtClean="0"/>
              <a:t>imposed to these actors.</a:t>
            </a:r>
          </a:p>
          <a:p>
            <a:r>
              <a:rPr lang="en-GB" dirty="0" smtClean="0"/>
              <a:t>Security Enhanced Goal Diagram (SEGD)</a:t>
            </a:r>
          </a:p>
          <a:p>
            <a:pPr lvl="1"/>
            <a:r>
              <a:rPr lang="en-GB" dirty="0" smtClean="0"/>
              <a:t>Helps to </a:t>
            </a:r>
            <a:r>
              <a:rPr lang="en-GB" dirty="0" err="1" smtClean="0"/>
              <a:t>analyze</a:t>
            </a:r>
            <a:r>
              <a:rPr lang="en-GB" dirty="0" smtClean="0"/>
              <a:t> the security issues of a particular Actor by understanding the implications that Security Constraints, </a:t>
            </a:r>
            <a:r>
              <a:rPr lang="en-US" dirty="0" smtClean="0"/>
              <a:t>identified in SEAD , have.</a:t>
            </a:r>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677169273"/>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GB" dirty="0" smtClean="0"/>
              <a:t>Security Enhanced Actor Diagram</a:t>
            </a:r>
            <a:endParaRPr lang="en-US" dirty="0" smtClean="0"/>
          </a:p>
        </p:txBody>
      </p:sp>
      <p:pic>
        <p:nvPicPr>
          <p:cNvPr id="36867" name="Picture 2"/>
          <p:cNvPicPr>
            <a:picLocks noChangeAspect="1" noChangeArrowheads="1"/>
          </p:cNvPicPr>
          <p:nvPr/>
        </p:nvPicPr>
        <p:blipFill>
          <a:blip r:embed="rId2" cstate="print"/>
          <a:srcRect/>
          <a:stretch>
            <a:fillRect/>
          </a:stretch>
        </p:blipFill>
        <p:spPr bwMode="auto">
          <a:xfrm>
            <a:off x="285750" y="1066800"/>
            <a:ext cx="8691563" cy="4972050"/>
          </a:xfrm>
          <a:prstGeom prst="rect">
            <a:avLst/>
          </a:prstGeom>
          <a:noFill/>
          <a:ln w="9525">
            <a:noFill/>
            <a:miter lim="800000"/>
            <a:headEnd/>
            <a:tailEnd/>
          </a:ln>
        </p:spPr>
      </p:pic>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716096729"/>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GB" dirty="0" smtClean="0"/>
              <a:t>Graphical Representation</a:t>
            </a:r>
            <a:endParaRPr lang="en-US" dirty="0" smtClean="0"/>
          </a:p>
        </p:txBody>
      </p:sp>
      <p:pic>
        <p:nvPicPr>
          <p:cNvPr id="37891" name="Picture 6"/>
          <p:cNvPicPr>
            <a:picLocks noChangeAspect="1" noChangeArrowheads="1"/>
          </p:cNvPicPr>
          <p:nvPr/>
        </p:nvPicPr>
        <p:blipFill>
          <a:blip r:embed="rId2" cstate="print"/>
          <a:srcRect/>
          <a:stretch>
            <a:fillRect/>
          </a:stretch>
        </p:blipFill>
        <p:spPr bwMode="auto">
          <a:xfrm>
            <a:off x="1123950" y="1089025"/>
            <a:ext cx="7715250" cy="5159375"/>
          </a:xfrm>
          <a:prstGeom prst="rect">
            <a:avLst/>
          </a:prstGeom>
          <a:noFill/>
          <a:ln w="9525">
            <a:noFill/>
            <a:miter lim="800000"/>
            <a:headEnd/>
            <a:tailEnd/>
          </a:ln>
        </p:spPr>
      </p:pic>
      <p:pic>
        <p:nvPicPr>
          <p:cNvPr id="37895" name="Picture 2"/>
          <p:cNvPicPr>
            <a:picLocks noChangeAspect="1" noChangeArrowheads="1"/>
          </p:cNvPicPr>
          <p:nvPr/>
        </p:nvPicPr>
        <p:blipFill>
          <a:blip r:embed="rId3" cstate="print"/>
          <a:srcRect/>
          <a:stretch>
            <a:fillRect/>
          </a:stretch>
        </p:blipFill>
        <p:spPr bwMode="auto">
          <a:xfrm>
            <a:off x="357188" y="990600"/>
            <a:ext cx="8143875" cy="5251450"/>
          </a:xfrm>
          <a:prstGeom prst="rect">
            <a:avLst/>
          </a:prstGeom>
          <a:noFill/>
          <a:ln w="9525">
            <a:noFill/>
            <a:miter lim="800000"/>
            <a:headEnd/>
            <a:tailEnd/>
          </a:ln>
        </p:spPr>
      </p:pic>
      <p:sp>
        <p:nvSpPr>
          <p:cNvPr id="8"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173369172"/>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en-GB" dirty="0" smtClean="0"/>
              <a:t>Security Enhanced Goal Diagram</a:t>
            </a:r>
            <a:endParaRPr lang="en-US" dirty="0" smtClean="0"/>
          </a:p>
        </p:txBody>
      </p:sp>
      <p:pic>
        <p:nvPicPr>
          <p:cNvPr id="38915" name="Picture 3"/>
          <p:cNvPicPr>
            <a:picLocks noChangeAspect="1" noChangeArrowheads="1"/>
          </p:cNvPicPr>
          <p:nvPr/>
        </p:nvPicPr>
        <p:blipFill>
          <a:blip r:embed="rId2" cstate="print"/>
          <a:srcRect/>
          <a:stretch>
            <a:fillRect/>
          </a:stretch>
        </p:blipFill>
        <p:spPr bwMode="auto">
          <a:xfrm>
            <a:off x="357188" y="1066800"/>
            <a:ext cx="8572500" cy="5105400"/>
          </a:xfrm>
          <a:prstGeom prst="rect">
            <a:avLst/>
          </a:prstGeom>
          <a:noFill/>
          <a:ln w="9525">
            <a:noFill/>
            <a:miter lim="800000"/>
            <a:headEnd/>
            <a:tailEnd/>
          </a:ln>
        </p:spPr>
      </p:pic>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495941548"/>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GB" dirty="0" smtClean="0"/>
              <a:t>Graphical Representation</a:t>
            </a:r>
            <a:endParaRPr lang="en-US" dirty="0" smtClean="0"/>
          </a:p>
        </p:txBody>
      </p:sp>
      <p:pic>
        <p:nvPicPr>
          <p:cNvPr id="39942" name="Picture 2"/>
          <p:cNvPicPr>
            <a:picLocks noChangeAspect="1" noChangeArrowheads="1"/>
          </p:cNvPicPr>
          <p:nvPr/>
        </p:nvPicPr>
        <p:blipFill>
          <a:blip r:embed="rId2" cstate="print"/>
          <a:srcRect/>
          <a:stretch>
            <a:fillRect/>
          </a:stretch>
        </p:blipFill>
        <p:spPr bwMode="auto">
          <a:xfrm>
            <a:off x="1295400" y="990600"/>
            <a:ext cx="5715000" cy="5208587"/>
          </a:xfrm>
          <a:prstGeom prst="rect">
            <a:avLst/>
          </a:prstGeom>
          <a:noFill/>
          <a:ln w="9525">
            <a:noFill/>
            <a:miter lim="800000"/>
            <a:headEnd/>
            <a:tailEnd/>
          </a:ln>
        </p:spPr>
      </p:pic>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696833502"/>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itle 2"/>
          <p:cNvSpPr>
            <a:spLocks noGrp="1"/>
          </p:cNvSpPr>
          <p:nvPr>
            <p:ph type="title"/>
          </p:nvPr>
        </p:nvSpPr>
        <p:spPr/>
        <p:txBody>
          <a:bodyPr/>
          <a:lstStyle/>
          <a:p>
            <a:pPr eaLnBrk="1" hangingPunct="1"/>
            <a:r>
              <a:rPr lang="en-GB" dirty="0" smtClean="0"/>
              <a:t>Loading Page of SecTro</a:t>
            </a:r>
            <a:endParaRPr lang="en-US" dirty="0" smtClean="0"/>
          </a:p>
        </p:txBody>
      </p:sp>
      <p:pic>
        <p:nvPicPr>
          <p:cNvPr id="40964" name="Picture 2"/>
          <p:cNvPicPr>
            <a:picLocks noGrp="1" noChangeAspect="1" noChangeArrowheads="1"/>
          </p:cNvPicPr>
          <p:nvPr>
            <p:ph idx="1"/>
          </p:nvPr>
        </p:nvPicPr>
        <p:blipFill>
          <a:blip r:embed="rId2" cstate="print"/>
          <a:stretch>
            <a:fillRect/>
          </a:stretch>
        </p:blipFill>
        <p:spPr>
          <a:xfrm>
            <a:off x="1434522" y="1600200"/>
            <a:ext cx="6195582" cy="4038600"/>
          </a:xfrm>
          <a:noFill/>
        </p:spPr>
      </p:pic>
      <p:sp>
        <p:nvSpPr>
          <p:cNvPr id="8"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986035282"/>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p:txBody>
          <a:bodyPr/>
          <a:lstStyle/>
          <a:p>
            <a:pPr eaLnBrk="1" hangingPunct="1"/>
            <a:r>
              <a:rPr lang="en-GB" dirty="0" smtClean="0"/>
              <a:t>The Main Workspace</a:t>
            </a:r>
            <a:endParaRPr lang="en-US" dirty="0" smtClean="0"/>
          </a:p>
        </p:txBody>
      </p:sp>
      <p:sp>
        <p:nvSpPr>
          <p:cNvPr id="103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dirty="0">
              <a:latin typeface="Tw Cen MT" pitchFamily="34" charset="0"/>
            </a:endParaRPr>
          </a:p>
        </p:txBody>
      </p:sp>
      <p:grpSp>
        <p:nvGrpSpPr>
          <p:cNvPr id="3" name="Group 2"/>
          <p:cNvGrpSpPr/>
          <p:nvPr/>
        </p:nvGrpSpPr>
        <p:grpSpPr>
          <a:xfrm>
            <a:off x="509588" y="1447800"/>
            <a:ext cx="7339012" cy="4319588"/>
            <a:chOff x="214313" y="1500188"/>
            <a:chExt cx="7929562" cy="5281612"/>
          </a:xfrm>
        </p:grpSpPr>
        <p:graphicFrame>
          <p:nvGraphicFramePr>
            <p:cNvPr id="1026" name="Object 2"/>
            <p:cNvGraphicFramePr>
              <a:graphicFrameLocks noChangeAspect="1"/>
            </p:cNvGraphicFramePr>
            <p:nvPr>
              <p:extLst>
                <p:ext uri="{D42A27DB-BD31-4B8C-83A1-F6EECF244321}">
                  <p14:modId xmlns:p14="http://schemas.microsoft.com/office/powerpoint/2010/main" val="913713040"/>
                </p:ext>
              </p:extLst>
            </p:nvPr>
          </p:nvGraphicFramePr>
          <p:xfrm>
            <a:off x="214313" y="1500188"/>
            <a:ext cx="7929562" cy="5281612"/>
          </p:xfrm>
          <a:graphic>
            <a:graphicData uri="http://schemas.openxmlformats.org/presentationml/2006/ole">
              <mc:AlternateContent xmlns:mc="http://schemas.openxmlformats.org/markup-compatibility/2006">
                <mc:Choice xmlns:v="urn:schemas-microsoft-com:vml" Requires="v">
                  <p:oleObj spid="_x0000_s2071" r:id="rId3" imgW="5600000" imgH="3733333" progId="">
                    <p:embed/>
                  </p:oleObj>
                </mc:Choice>
                <mc:Fallback>
                  <p:oleObj r:id="rId3" imgW="5600000" imgH="3733333"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313" y="1500188"/>
                          <a:ext cx="7929562" cy="5281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3"/>
            <p:cNvGrpSpPr>
              <a:grpSpLocks/>
            </p:cNvGrpSpPr>
            <p:nvPr/>
          </p:nvGrpSpPr>
          <p:grpSpPr bwMode="auto">
            <a:xfrm>
              <a:off x="1285875" y="2071688"/>
              <a:ext cx="5286375" cy="4038317"/>
              <a:chOff x="3237" y="2160"/>
              <a:chExt cx="5580" cy="5263"/>
            </a:xfrm>
          </p:grpSpPr>
          <p:sp>
            <p:nvSpPr>
              <p:cNvPr id="1033" name="AutoShape 4"/>
              <p:cNvSpPr>
                <a:spLocks/>
              </p:cNvSpPr>
              <p:nvPr/>
            </p:nvSpPr>
            <p:spPr bwMode="auto">
              <a:xfrm>
                <a:off x="3237" y="2160"/>
                <a:ext cx="1440" cy="422"/>
              </a:xfrm>
              <a:prstGeom prst="borderCallout2">
                <a:avLst>
                  <a:gd name="adj1" fmla="val 42653"/>
                  <a:gd name="adj2" fmla="val -8333"/>
                  <a:gd name="adj3" fmla="val 42653"/>
                  <a:gd name="adj4" fmla="val -38889"/>
                  <a:gd name="adj5" fmla="val -110190"/>
                  <a:gd name="adj6" fmla="val -69792"/>
                </a:avLst>
              </a:prstGeom>
              <a:solidFill>
                <a:srgbClr val="FFFF99"/>
              </a:solidFill>
              <a:ln w="9525">
                <a:solidFill>
                  <a:srgbClr val="000000"/>
                </a:solidFill>
                <a:miter lim="800000"/>
                <a:headEnd/>
                <a:tailEnd/>
              </a:ln>
            </p:spPr>
            <p:txBody>
              <a:bodyPr/>
              <a:lstStyle/>
              <a:p>
                <a:pPr>
                  <a:spcAft>
                    <a:spcPts val="1000"/>
                  </a:spcAft>
                </a:pPr>
                <a:r>
                  <a:rPr lang="en-US" sz="1100" dirty="0">
                    <a:latin typeface="Calibri" pitchFamily="34" charset="0"/>
                  </a:rPr>
                  <a:t>Menu bar</a:t>
                </a:r>
                <a:endParaRPr lang="en-US" dirty="0"/>
              </a:p>
            </p:txBody>
          </p:sp>
          <p:sp>
            <p:nvSpPr>
              <p:cNvPr id="1034" name="AutoShape 5"/>
              <p:cNvSpPr>
                <a:spLocks/>
              </p:cNvSpPr>
              <p:nvPr/>
            </p:nvSpPr>
            <p:spPr bwMode="auto">
              <a:xfrm>
                <a:off x="6117" y="2160"/>
                <a:ext cx="1800" cy="422"/>
              </a:xfrm>
              <a:prstGeom prst="borderCallout2">
                <a:avLst>
                  <a:gd name="adj1" fmla="val 42653"/>
                  <a:gd name="adj2" fmla="val -6667"/>
                  <a:gd name="adj3" fmla="val 42653"/>
                  <a:gd name="adj4" fmla="val -26111"/>
                  <a:gd name="adj5" fmla="val -53792"/>
                  <a:gd name="adj6" fmla="val -45833"/>
                </a:avLst>
              </a:prstGeom>
              <a:solidFill>
                <a:srgbClr val="FFFF99"/>
              </a:solidFill>
              <a:ln w="9525">
                <a:solidFill>
                  <a:srgbClr val="000000"/>
                </a:solidFill>
                <a:miter lim="800000"/>
                <a:headEnd/>
                <a:tailEnd/>
              </a:ln>
            </p:spPr>
            <p:txBody>
              <a:bodyPr/>
              <a:lstStyle/>
              <a:p>
                <a:pPr>
                  <a:spcAft>
                    <a:spcPts val="1000"/>
                  </a:spcAft>
                </a:pPr>
                <a:r>
                  <a:rPr lang="en-US" sz="1100" dirty="0">
                    <a:latin typeface="Calibri" pitchFamily="34" charset="0"/>
                  </a:rPr>
                  <a:t>Diagram Tabs</a:t>
                </a:r>
                <a:endParaRPr lang="en-US" dirty="0"/>
              </a:p>
            </p:txBody>
          </p:sp>
          <p:sp>
            <p:nvSpPr>
              <p:cNvPr id="1035" name="AutoShape 6"/>
              <p:cNvSpPr>
                <a:spLocks/>
              </p:cNvSpPr>
              <p:nvPr/>
            </p:nvSpPr>
            <p:spPr bwMode="auto">
              <a:xfrm>
                <a:off x="3417" y="4680"/>
                <a:ext cx="1440" cy="422"/>
              </a:xfrm>
              <a:prstGeom prst="borderCallout2">
                <a:avLst>
                  <a:gd name="adj1" fmla="val 42653"/>
                  <a:gd name="adj2" fmla="val -8333"/>
                  <a:gd name="adj3" fmla="val 42653"/>
                  <a:gd name="adj4" fmla="val -45347"/>
                  <a:gd name="adj5" fmla="val -96444"/>
                  <a:gd name="adj6" fmla="val -83333"/>
                </a:avLst>
              </a:prstGeom>
              <a:solidFill>
                <a:srgbClr val="FFFF99"/>
              </a:solidFill>
              <a:ln w="9525">
                <a:solidFill>
                  <a:srgbClr val="000000"/>
                </a:solidFill>
                <a:miter lim="800000"/>
                <a:headEnd/>
                <a:tailEnd/>
              </a:ln>
            </p:spPr>
            <p:txBody>
              <a:bodyPr/>
              <a:lstStyle/>
              <a:p>
                <a:pPr>
                  <a:spcAft>
                    <a:spcPts val="1000"/>
                  </a:spcAft>
                </a:pPr>
                <a:r>
                  <a:rPr lang="en-US" sz="1100" dirty="0">
                    <a:latin typeface="Calibri" pitchFamily="34" charset="0"/>
                  </a:rPr>
                  <a:t>Tool box</a:t>
                </a:r>
                <a:endParaRPr lang="en-US" dirty="0"/>
              </a:p>
            </p:txBody>
          </p:sp>
          <p:sp>
            <p:nvSpPr>
              <p:cNvPr id="1036" name="AutoShape 7"/>
              <p:cNvSpPr>
                <a:spLocks/>
              </p:cNvSpPr>
              <p:nvPr/>
            </p:nvSpPr>
            <p:spPr bwMode="auto">
              <a:xfrm>
                <a:off x="6837" y="3060"/>
                <a:ext cx="1980" cy="422"/>
              </a:xfrm>
              <a:prstGeom prst="borderCallout2">
                <a:avLst>
                  <a:gd name="adj1" fmla="val 42653"/>
                  <a:gd name="adj2" fmla="val 106060"/>
                  <a:gd name="adj3" fmla="val 42653"/>
                  <a:gd name="adj4" fmla="val 128634"/>
                  <a:gd name="adj5" fmla="val -96444"/>
                  <a:gd name="adj6" fmla="val 151514"/>
                </a:avLst>
              </a:prstGeom>
              <a:solidFill>
                <a:srgbClr val="FFFF99"/>
              </a:solidFill>
              <a:ln w="9525">
                <a:solidFill>
                  <a:srgbClr val="000000"/>
                </a:solidFill>
                <a:miter lim="800000"/>
                <a:headEnd/>
                <a:tailEnd/>
              </a:ln>
            </p:spPr>
            <p:txBody>
              <a:bodyPr/>
              <a:lstStyle/>
              <a:p>
                <a:pPr>
                  <a:spcAft>
                    <a:spcPts val="1000"/>
                  </a:spcAft>
                </a:pPr>
                <a:r>
                  <a:rPr lang="en-US" sz="1100" dirty="0">
                    <a:latin typeface="Calibri" pitchFamily="34" charset="0"/>
                  </a:rPr>
                  <a:t>Project explorer</a:t>
                </a:r>
                <a:endParaRPr lang="en-US" dirty="0"/>
              </a:p>
            </p:txBody>
          </p:sp>
          <p:sp>
            <p:nvSpPr>
              <p:cNvPr id="1037" name="AutoShape 8"/>
              <p:cNvSpPr>
                <a:spLocks/>
              </p:cNvSpPr>
              <p:nvPr/>
            </p:nvSpPr>
            <p:spPr bwMode="auto">
              <a:xfrm>
                <a:off x="6565" y="7001"/>
                <a:ext cx="1800" cy="422"/>
              </a:xfrm>
              <a:prstGeom prst="borderCallout2">
                <a:avLst>
                  <a:gd name="adj1" fmla="val 42653"/>
                  <a:gd name="adj2" fmla="val 106667"/>
                  <a:gd name="adj3" fmla="val 42653"/>
                  <a:gd name="adj4" fmla="val 148444"/>
                  <a:gd name="adj5" fmla="val -117773"/>
                  <a:gd name="adj6" fmla="val 190833"/>
                </a:avLst>
              </a:prstGeom>
              <a:solidFill>
                <a:srgbClr val="FFFF99"/>
              </a:solidFill>
              <a:ln w="9525">
                <a:solidFill>
                  <a:srgbClr val="000000"/>
                </a:solidFill>
                <a:miter lim="800000"/>
                <a:headEnd/>
                <a:tailEnd/>
              </a:ln>
            </p:spPr>
            <p:txBody>
              <a:bodyPr/>
              <a:lstStyle/>
              <a:p>
                <a:pPr>
                  <a:spcAft>
                    <a:spcPts val="1000"/>
                  </a:spcAft>
                </a:pPr>
                <a:r>
                  <a:rPr lang="en-US" sz="1100" dirty="0">
                    <a:latin typeface="Calibri" pitchFamily="34" charset="0"/>
                  </a:rPr>
                  <a:t>Property panel</a:t>
                </a:r>
                <a:endParaRPr lang="en-US" dirty="0"/>
              </a:p>
            </p:txBody>
          </p:sp>
        </p:grpSp>
      </p:grpSp>
      <p:sp>
        <p:nvSpPr>
          <p:cNvPr id="14"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751300288"/>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US" dirty="0"/>
          </a:p>
        </p:txBody>
      </p:sp>
      <p:sp>
        <p:nvSpPr>
          <p:cNvPr id="3" name="Content Placeholder 2"/>
          <p:cNvSpPr>
            <a:spLocks noGrp="1"/>
          </p:cNvSpPr>
          <p:nvPr>
            <p:ph idx="1"/>
          </p:nvPr>
        </p:nvSpPr>
        <p:spPr/>
        <p:txBody>
          <a:bodyPr/>
          <a:lstStyle/>
          <a:p>
            <a:r>
              <a:rPr lang="en-GB" dirty="0" smtClean="0"/>
              <a:t>Secure Tropos</a:t>
            </a:r>
          </a:p>
          <a:p>
            <a:pPr lvl="1"/>
            <a:r>
              <a:rPr lang="en-GB" dirty="0" smtClean="0"/>
              <a:t>History</a:t>
            </a:r>
          </a:p>
          <a:p>
            <a:pPr lvl="1"/>
            <a:r>
              <a:rPr lang="en-GB" dirty="0" smtClean="0"/>
              <a:t>Introduction</a:t>
            </a:r>
          </a:p>
          <a:p>
            <a:pPr lvl="1"/>
            <a:r>
              <a:rPr lang="en-GB" dirty="0" smtClean="0"/>
              <a:t>Some concepts</a:t>
            </a:r>
          </a:p>
          <a:p>
            <a:pPr lvl="1"/>
            <a:r>
              <a:rPr lang="en-GB" dirty="0" smtClean="0"/>
              <a:t>SecTro</a:t>
            </a:r>
          </a:p>
          <a:p>
            <a:r>
              <a:rPr lang="en-GB" dirty="0" smtClean="0"/>
              <a:t>Summary</a:t>
            </a:r>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769003790"/>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rgbClr val="000000"/>
                </a:solidFill>
              </a:rPr>
              <a:t>Questions</a:t>
            </a:r>
            <a:r>
              <a:rPr lang="en-US" dirty="0" smtClean="0">
                <a:solidFill>
                  <a:srgbClr val="000000"/>
                </a:solidFill>
              </a:rPr>
              <a:t>?</a:t>
            </a:r>
            <a:endParaRPr lang="en-US" dirty="0"/>
          </a:p>
        </p:txBody>
      </p:sp>
    </p:spTree>
    <p:extLst>
      <p:ext uri="{BB962C8B-B14F-4D97-AF65-F5344CB8AC3E}">
        <p14:creationId xmlns:p14="http://schemas.microsoft.com/office/powerpoint/2010/main" val="1260445299"/>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Backup Slides</a:t>
            </a:r>
            <a:br>
              <a:rPr lang="en-US" dirty="0"/>
            </a:br>
            <a:endParaRPr lang="en-US" dirty="0"/>
          </a:p>
        </p:txBody>
      </p:sp>
    </p:spTree>
    <p:extLst>
      <p:ext uri="{BB962C8B-B14F-4D97-AF65-F5344CB8AC3E}">
        <p14:creationId xmlns:p14="http://schemas.microsoft.com/office/powerpoint/2010/main" val="159962015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4"/>
          <p:cNvSpPr>
            <a:spLocks noGrp="1" noChangeArrowheads="1"/>
          </p:cNvSpPr>
          <p:nvPr>
            <p:ph type="title"/>
          </p:nvPr>
        </p:nvSpPr>
        <p:spPr/>
        <p:txBody>
          <a:bodyPr/>
          <a:lstStyle/>
          <a:p>
            <a:r>
              <a:rPr lang="en-US" dirty="0" smtClean="0"/>
              <a:t>The Problems</a:t>
            </a:r>
          </a:p>
        </p:txBody>
      </p:sp>
      <p:sp>
        <p:nvSpPr>
          <p:cNvPr id="6147" name="Rectangle 25"/>
          <p:cNvSpPr>
            <a:spLocks noGrp="1" noChangeArrowheads="1"/>
          </p:cNvSpPr>
          <p:nvPr>
            <p:ph idx="1"/>
          </p:nvPr>
        </p:nvSpPr>
        <p:spPr/>
        <p:txBody>
          <a:bodyPr/>
          <a:lstStyle/>
          <a:p>
            <a:pPr>
              <a:buFont typeface="Arial" panose="020B0604020202020204" pitchFamily="34" charset="0"/>
              <a:buChar char="•"/>
            </a:pPr>
            <a:r>
              <a:rPr lang="en-US" dirty="0" smtClean="0"/>
              <a:t>Security was viewed as IT’s responsibility</a:t>
            </a:r>
          </a:p>
          <a:p>
            <a:pPr>
              <a:buFont typeface="Arial" panose="020B0604020202020204" pitchFamily="34" charset="0"/>
              <a:buChar char="•"/>
            </a:pPr>
            <a:r>
              <a:rPr lang="en-US" dirty="0" smtClean="0"/>
              <a:t>Security was viewed as an add-on or a burden</a:t>
            </a:r>
          </a:p>
          <a:p>
            <a:pPr>
              <a:buFont typeface="Arial" panose="020B0604020202020204" pitchFamily="34" charset="0"/>
              <a:buChar char="•"/>
            </a:pPr>
            <a:r>
              <a:rPr lang="en-US" dirty="0" smtClean="0"/>
              <a:t>Internal business customers were adversarial</a:t>
            </a:r>
          </a:p>
          <a:p>
            <a:pPr>
              <a:buFont typeface="Arial" panose="020B0604020202020204" pitchFamily="34" charset="0"/>
              <a:buChar char="•"/>
            </a:pPr>
            <a:r>
              <a:rPr lang="en-US" dirty="0" smtClean="0"/>
              <a:t>Internal business customers were absent </a:t>
            </a:r>
          </a:p>
          <a:p>
            <a:pPr>
              <a:buFont typeface="Arial" panose="020B0604020202020204" pitchFamily="34" charset="0"/>
              <a:buChar char="•"/>
            </a:pPr>
            <a:r>
              <a:rPr lang="en-US" dirty="0" smtClean="0"/>
              <a:t>It was difficult to perform audits during the system development lifecycle</a:t>
            </a:r>
          </a:p>
          <a:p>
            <a:pPr>
              <a:buFont typeface="Arial" panose="020B0604020202020204" pitchFamily="34" charset="0"/>
              <a:buChar char="•"/>
            </a:pPr>
            <a:r>
              <a:rPr lang="en-US" dirty="0" smtClean="0"/>
              <a:t>The same vulnerabilities showed up repeatedly</a:t>
            </a:r>
          </a:p>
          <a:p>
            <a:pPr>
              <a:buFont typeface="Arial" panose="020B0604020202020204" pitchFamily="34" charset="0"/>
              <a:buChar char="•"/>
            </a:pPr>
            <a:r>
              <a:rPr lang="en-US" dirty="0" smtClean="0"/>
              <a:t>The intranet was considered “safe”</a:t>
            </a:r>
          </a:p>
          <a:p>
            <a:pPr>
              <a:buFont typeface="Arial" panose="020B0604020202020204" pitchFamily="34" charset="0"/>
              <a:buChar char="•"/>
            </a:pPr>
            <a:r>
              <a:rPr lang="en-US" dirty="0" smtClean="0"/>
              <a:t>Employees were “trusted”</a:t>
            </a:r>
            <a:endParaRPr lang="en-US" dirty="0"/>
          </a:p>
        </p:txBody>
      </p:sp>
    </p:spTree>
    <p:extLst>
      <p:ext uri="{BB962C8B-B14F-4D97-AF65-F5344CB8AC3E}">
        <p14:creationId xmlns:p14="http://schemas.microsoft.com/office/powerpoint/2010/main" val="2358136401"/>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smtClean="0"/>
              <a:t>Tropos Methodology:</a:t>
            </a:r>
            <a:br>
              <a:rPr lang="en-GB" dirty="0" smtClean="0"/>
            </a:br>
            <a:r>
              <a:rPr lang="en-GB" dirty="0" smtClean="0"/>
              <a:t>An Introduction</a:t>
            </a:r>
            <a:endParaRPr lang="en-US" dirty="0"/>
          </a:p>
        </p:txBody>
      </p:sp>
    </p:spTree>
    <p:extLst>
      <p:ext uri="{BB962C8B-B14F-4D97-AF65-F5344CB8AC3E}">
        <p14:creationId xmlns:p14="http://schemas.microsoft.com/office/powerpoint/2010/main" val="168374945"/>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Tropos</a:t>
            </a:r>
            <a:endParaRPr lang="en-US" dirty="0"/>
          </a:p>
        </p:txBody>
      </p:sp>
      <p:sp>
        <p:nvSpPr>
          <p:cNvPr id="3" name="Content Placeholder 2"/>
          <p:cNvSpPr>
            <a:spLocks noGrp="1"/>
          </p:cNvSpPr>
          <p:nvPr>
            <p:ph idx="1"/>
          </p:nvPr>
        </p:nvSpPr>
        <p:spPr/>
        <p:txBody>
          <a:bodyPr>
            <a:normAutofit/>
          </a:bodyPr>
          <a:lstStyle/>
          <a:p>
            <a:r>
              <a:rPr lang="en-GB" dirty="0" smtClean="0"/>
              <a:t>Methodology to analyse software systems with specialisation for multi-agent systems</a:t>
            </a:r>
          </a:p>
          <a:p>
            <a:r>
              <a:rPr lang="en-GB" dirty="0" smtClean="0"/>
              <a:t>Strongly Requirements Driven</a:t>
            </a:r>
          </a:p>
          <a:p>
            <a:pPr lvl="1"/>
            <a:r>
              <a:rPr lang="en-US" i="1" dirty="0" smtClean="0"/>
              <a:t>Adopts i*, </a:t>
            </a:r>
            <a:r>
              <a:rPr lang="en-GB" dirty="0" smtClean="0"/>
              <a:t>which offers actors, goals, and actor dependencies as primitive concepts for modelling during early requirements analysis</a:t>
            </a:r>
          </a:p>
          <a:p>
            <a:pPr lvl="1"/>
            <a:r>
              <a:rPr lang="en-GB" dirty="0" smtClean="0"/>
              <a:t>Same concepts are used throughout the development process</a:t>
            </a:r>
          </a:p>
          <a:p>
            <a:r>
              <a:rPr lang="en-GB" dirty="0" smtClean="0"/>
              <a:t>It describes both the organisational environment of the system and the system itself</a:t>
            </a:r>
          </a:p>
          <a:p>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285078130"/>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Tropos Key Points</a:t>
            </a:r>
            <a:endParaRPr lang="en-US" dirty="0"/>
          </a:p>
        </p:txBody>
      </p:sp>
      <p:sp>
        <p:nvSpPr>
          <p:cNvPr id="3" name="Content Placeholder 2"/>
          <p:cNvSpPr>
            <a:spLocks noGrp="1"/>
          </p:cNvSpPr>
          <p:nvPr>
            <p:ph idx="1"/>
          </p:nvPr>
        </p:nvSpPr>
        <p:spPr/>
        <p:txBody>
          <a:bodyPr/>
          <a:lstStyle/>
          <a:p>
            <a:r>
              <a:rPr lang="en-GB" dirty="0" smtClean="0"/>
              <a:t>A crucial role is given to early requirements analysis that precedes the prescriptive requirements specification of the system. </a:t>
            </a:r>
          </a:p>
          <a:p>
            <a:pPr lvl="1"/>
            <a:r>
              <a:rPr lang="en-GB" dirty="0" smtClean="0"/>
              <a:t>This means that Tropos includes earlier phases of the software development process than those supported by other software engineering methodologies</a:t>
            </a:r>
          </a:p>
          <a:p>
            <a:r>
              <a:rPr lang="en-GB" dirty="0" smtClean="0"/>
              <a:t>Model the </a:t>
            </a:r>
            <a:r>
              <a:rPr lang="en-GB" i="1" dirty="0" smtClean="0"/>
              <a:t>what</a:t>
            </a:r>
            <a:r>
              <a:rPr lang="en-GB" dirty="0" smtClean="0"/>
              <a:t>, the </a:t>
            </a:r>
            <a:r>
              <a:rPr lang="en-GB" i="1" dirty="0" smtClean="0"/>
              <a:t>how </a:t>
            </a:r>
            <a:r>
              <a:rPr lang="en-GB" dirty="0" smtClean="0"/>
              <a:t>and the </a:t>
            </a:r>
            <a:r>
              <a:rPr lang="en-GB" i="1" dirty="0" smtClean="0"/>
              <a:t>why</a:t>
            </a:r>
          </a:p>
          <a:p>
            <a:r>
              <a:rPr lang="en-GB" dirty="0" smtClean="0"/>
              <a:t>Tropos rests on the idea of building a model of the system and its environment, that is incrementally refined and extended</a:t>
            </a:r>
          </a:p>
          <a:p>
            <a:r>
              <a:rPr lang="en-GB" dirty="0" smtClean="0"/>
              <a:t>It Spans across the overall software development process, from early requirements to implementation</a:t>
            </a:r>
          </a:p>
          <a:p>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872037003"/>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Tropos Concepts</a:t>
            </a:r>
            <a:endParaRPr lang="en-US" dirty="0"/>
          </a:p>
        </p:txBody>
      </p:sp>
      <p:sp>
        <p:nvSpPr>
          <p:cNvPr id="3" name="Content Placeholder 2"/>
          <p:cNvSpPr>
            <a:spLocks noGrp="1"/>
          </p:cNvSpPr>
          <p:nvPr>
            <p:ph idx="1"/>
          </p:nvPr>
        </p:nvSpPr>
        <p:spPr/>
        <p:txBody>
          <a:bodyPr/>
          <a:lstStyle/>
          <a:p>
            <a:pPr>
              <a:lnSpc>
                <a:spcPct val="90000"/>
              </a:lnSpc>
            </a:pPr>
            <a:r>
              <a:rPr lang="en-GB" sz="2000" b="1" dirty="0" smtClean="0"/>
              <a:t>Actor</a:t>
            </a:r>
            <a:r>
              <a:rPr lang="en-GB" sz="2000" dirty="0" smtClean="0"/>
              <a:t> </a:t>
            </a:r>
          </a:p>
          <a:p>
            <a:pPr lvl="1">
              <a:lnSpc>
                <a:spcPct val="90000"/>
              </a:lnSpc>
              <a:spcBef>
                <a:spcPct val="10000"/>
              </a:spcBef>
            </a:pPr>
            <a:r>
              <a:rPr lang="en-GB" sz="2000" dirty="0" smtClean="0"/>
              <a:t>Entity that has strategic goals</a:t>
            </a:r>
          </a:p>
          <a:p>
            <a:pPr lvl="1">
              <a:lnSpc>
                <a:spcPct val="90000"/>
              </a:lnSpc>
              <a:spcBef>
                <a:spcPct val="10000"/>
              </a:spcBef>
            </a:pPr>
            <a:r>
              <a:rPr lang="en-GB" sz="2000" dirty="0" smtClean="0"/>
              <a:t>Social or Artificial (HW or SW) agent, role, position</a:t>
            </a:r>
          </a:p>
          <a:p>
            <a:pPr>
              <a:lnSpc>
                <a:spcPct val="90000"/>
              </a:lnSpc>
              <a:spcBef>
                <a:spcPct val="40000"/>
              </a:spcBef>
            </a:pPr>
            <a:r>
              <a:rPr lang="en-GB" sz="2000" b="1" dirty="0" smtClean="0"/>
              <a:t>Goal</a:t>
            </a:r>
          </a:p>
          <a:p>
            <a:pPr lvl="1">
              <a:lnSpc>
                <a:spcPct val="90000"/>
              </a:lnSpc>
              <a:spcBef>
                <a:spcPct val="0"/>
              </a:spcBef>
            </a:pPr>
            <a:r>
              <a:rPr lang="en-GB" sz="2000" dirty="0" smtClean="0"/>
              <a:t>Actors’ strategic interests</a:t>
            </a:r>
          </a:p>
          <a:p>
            <a:pPr lvl="1">
              <a:lnSpc>
                <a:spcPct val="90000"/>
              </a:lnSpc>
              <a:spcBef>
                <a:spcPct val="0"/>
              </a:spcBef>
            </a:pPr>
            <a:r>
              <a:rPr lang="en-GB" sz="2000" dirty="0" smtClean="0"/>
              <a:t>Soft goal – not clear criteria whether satisfied </a:t>
            </a:r>
          </a:p>
          <a:p>
            <a:pPr>
              <a:lnSpc>
                <a:spcPct val="90000"/>
              </a:lnSpc>
              <a:spcBef>
                <a:spcPct val="40000"/>
              </a:spcBef>
            </a:pPr>
            <a:r>
              <a:rPr lang="en-GB" sz="2000" b="1" dirty="0" smtClean="0"/>
              <a:t>Plan</a:t>
            </a:r>
          </a:p>
          <a:p>
            <a:pPr lvl="1">
              <a:lnSpc>
                <a:spcPct val="90000"/>
              </a:lnSpc>
              <a:spcBef>
                <a:spcPct val="0"/>
              </a:spcBef>
            </a:pPr>
            <a:r>
              <a:rPr lang="en-GB" sz="2000" dirty="0" smtClean="0"/>
              <a:t>A way of doing something</a:t>
            </a:r>
          </a:p>
          <a:p>
            <a:pPr>
              <a:lnSpc>
                <a:spcPct val="90000"/>
              </a:lnSpc>
              <a:spcBef>
                <a:spcPct val="40000"/>
              </a:spcBef>
            </a:pPr>
            <a:r>
              <a:rPr lang="en-GB" sz="2000" b="1" dirty="0" smtClean="0"/>
              <a:t>Resource</a:t>
            </a:r>
          </a:p>
          <a:p>
            <a:pPr lvl="1">
              <a:lnSpc>
                <a:spcPct val="90000"/>
              </a:lnSpc>
              <a:spcBef>
                <a:spcPct val="0"/>
              </a:spcBef>
            </a:pPr>
            <a:r>
              <a:rPr lang="en-GB" sz="2000" dirty="0" smtClean="0"/>
              <a:t>A Physical or an informational entity</a:t>
            </a:r>
            <a:endParaRPr lang="en-GB" sz="1800" b="1" dirty="0" smtClean="0"/>
          </a:p>
          <a:p>
            <a:pPr>
              <a:lnSpc>
                <a:spcPct val="90000"/>
              </a:lnSpc>
              <a:spcBef>
                <a:spcPct val="40000"/>
              </a:spcBef>
            </a:pPr>
            <a:r>
              <a:rPr lang="en-GB" sz="2000" b="1" dirty="0" smtClean="0"/>
              <a:t>Dependency</a:t>
            </a:r>
          </a:p>
          <a:p>
            <a:pPr lvl="1">
              <a:lnSpc>
                <a:spcPct val="90000"/>
              </a:lnSpc>
              <a:spcBef>
                <a:spcPct val="0"/>
              </a:spcBef>
            </a:pPr>
            <a:r>
              <a:rPr lang="en-GB" sz="2000" dirty="0" smtClean="0"/>
              <a:t>Indicates that an actor depends on another in </a:t>
            </a:r>
            <a:br>
              <a:rPr lang="en-GB" sz="2000" dirty="0" smtClean="0"/>
            </a:br>
            <a:r>
              <a:rPr lang="en-GB" sz="2000" dirty="0" smtClean="0"/>
              <a:t>order to achieve some goal/task or to obtain </a:t>
            </a:r>
            <a:br>
              <a:rPr lang="en-GB" sz="2000" dirty="0" smtClean="0"/>
            </a:br>
            <a:r>
              <a:rPr lang="en-GB" sz="2000" dirty="0" smtClean="0"/>
              <a:t>a resource</a:t>
            </a:r>
            <a:endParaRPr lang="en-GB" sz="1800" dirty="0" smtClean="0"/>
          </a:p>
          <a:p>
            <a:endParaRPr lang="en-US" dirty="0"/>
          </a:p>
        </p:txBody>
      </p:sp>
      <p:pic>
        <p:nvPicPr>
          <p:cNvPr id="35841" name="Picture 1"/>
          <p:cNvPicPr>
            <a:picLocks noChangeAspect="1" noChangeArrowheads="1"/>
          </p:cNvPicPr>
          <p:nvPr/>
        </p:nvPicPr>
        <p:blipFill>
          <a:blip r:embed="rId2" cstate="print"/>
          <a:srcRect/>
          <a:stretch>
            <a:fillRect/>
          </a:stretch>
        </p:blipFill>
        <p:spPr bwMode="auto">
          <a:xfrm>
            <a:off x="6629400" y="1521698"/>
            <a:ext cx="755435" cy="611902"/>
          </a:xfrm>
          <a:prstGeom prst="rect">
            <a:avLst/>
          </a:prstGeom>
          <a:noFill/>
          <a:ln w="9525">
            <a:noFill/>
            <a:miter lim="800000"/>
            <a:headEnd/>
            <a:tailEnd/>
          </a:ln>
        </p:spPr>
      </p:pic>
      <p:pic>
        <p:nvPicPr>
          <p:cNvPr id="35842" name="Picture 2"/>
          <p:cNvPicPr>
            <a:picLocks noChangeAspect="1" noChangeArrowheads="1"/>
          </p:cNvPicPr>
          <p:nvPr/>
        </p:nvPicPr>
        <p:blipFill>
          <a:blip r:embed="rId3" cstate="print"/>
          <a:srcRect/>
          <a:stretch>
            <a:fillRect/>
          </a:stretch>
        </p:blipFill>
        <p:spPr bwMode="auto">
          <a:xfrm>
            <a:off x="5867400" y="2497189"/>
            <a:ext cx="732772" cy="627011"/>
          </a:xfrm>
          <a:prstGeom prst="rect">
            <a:avLst/>
          </a:prstGeom>
          <a:noFill/>
          <a:ln w="9525">
            <a:noFill/>
            <a:miter lim="800000"/>
            <a:headEnd/>
            <a:tailEnd/>
          </a:ln>
        </p:spPr>
      </p:pic>
      <p:pic>
        <p:nvPicPr>
          <p:cNvPr id="35843" name="Picture 3"/>
          <p:cNvPicPr>
            <a:picLocks noChangeAspect="1" noChangeArrowheads="1"/>
          </p:cNvPicPr>
          <p:nvPr/>
        </p:nvPicPr>
        <p:blipFill>
          <a:blip r:embed="rId4" cstate="print"/>
          <a:srcRect/>
          <a:stretch>
            <a:fillRect/>
          </a:stretch>
        </p:blipFill>
        <p:spPr bwMode="auto">
          <a:xfrm>
            <a:off x="7153283" y="2535125"/>
            <a:ext cx="891414" cy="498587"/>
          </a:xfrm>
          <a:prstGeom prst="rect">
            <a:avLst/>
          </a:prstGeom>
          <a:noFill/>
          <a:ln w="9525">
            <a:noFill/>
            <a:miter lim="800000"/>
            <a:headEnd/>
            <a:tailEnd/>
          </a:ln>
        </p:spPr>
      </p:pic>
      <p:pic>
        <p:nvPicPr>
          <p:cNvPr id="35844" name="Picture 4"/>
          <p:cNvPicPr>
            <a:picLocks noChangeAspect="1" noChangeArrowheads="1"/>
          </p:cNvPicPr>
          <p:nvPr/>
        </p:nvPicPr>
        <p:blipFill>
          <a:blip r:embed="rId5" cstate="print"/>
          <a:srcRect/>
          <a:stretch>
            <a:fillRect/>
          </a:stretch>
        </p:blipFill>
        <p:spPr bwMode="auto">
          <a:xfrm>
            <a:off x="6332478" y="3640845"/>
            <a:ext cx="906522" cy="702555"/>
          </a:xfrm>
          <a:prstGeom prst="rect">
            <a:avLst/>
          </a:prstGeom>
          <a:noFill/>
          <a:ln w="9525">
            <a:noFill/>
            <a:miter lim="800000"/>
            <a:headEnd/>
            <a:tailEnd/>
          </a:ln>
        </p:spPr>
      </p:pic>
      <p:pic>
        <p:nvPicPr>
          <p:cNvPr id="35845" name="Picture 5"/>
          <p:cNvPicPr>
            <a:picLocks noChangeAspect="1" noChangeArrowheads="1"/>
          </p:cNvPicPr>
          <p:nvPr/>
        </p:nvPicPr>
        <p:blipFill>
          <a:blip r:embed="rId6" cstate="print"/>
          <a:srcRect/>
          <a:stretch>
            <a:fillRect/>
          </a:stretch>
        </p:blipFill>
        <p:spPr bwMode="auto">
          <a:xfrm>
            <a:off x="6477000" y="4667904"/>
            <a:ext cx="664783" cy="513696"/>
          </a:xfrm>
          <a:prstGeom prst="rect">
            <a:avLst/>
          </a:prstGeom>
          <a:noFill/>
          <a:ln w="9525">
            <a:noFill/>
            <a:miter lim="800000"/>
            <a:headEnd/>
            <a:tailEnd/>
          </a:ln>
        </p:spPr>
      </p:pic>
      <p:pic>
        <p:nvPicPr>
          <p:cNvPr id="35846" name="Picture 6"/>
          <p:cNvPicPr>
            <a:picLocks noChangeAspect="1" noChangeArrowheads="1"/>
          </p:cNvPicPr>
          <p:nvPr/>
        </p:nvPicPr>
        <p:blipFill>
          <a:blip r:embed="rId7" cstate="print"/>
          <a:srcRect/>
          <a:stretch>
            <a:fillRect/>
          </a:stretch>
        </p:blipFill>
        <p:spPr bwMode="auto">
          <a:xfrm>
            <a:off x="5638800" y="5486400"/>
            <a:ext cx="3286144" cy="755435"/>
          </a:xfrm>
          <a:prstGeom prst="rect">
            <a:avLst/>
          </a:prstGeom>
          <a:noFill/>
          <a:ln w="9525">
            <a:noFill/>
            <a:miter lim="800000"/>
            <a:headEnd/>
            <a:tailEnd/>
          </a:ln>
        </p:spPr>
      </p:pic>
      <p:sp>
        <p:nvSpPr>
          <p:cNvPr id="13"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612043166"/>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Development Phases</a:t>
            </a:r>
            <a:endParaRPr lang="en-US" dirty="0"/>
          </a:p>
        </p:txBody>
      </p:sp>
      <p:sp>
        <p:nvSpPr>
          <p:cNvPr id="3" name="Content Placeholder 2"/>
          <p:cNvSpPr>
            <a:spLocks noGrp="1"/>
          </p:cNvSpPr>
          <p:nvPr>
            <p:ph idx="1"/>
          </p:nvPr>
        </p:nvSpPr>
        <p:spPr/>
        <p:txBody>
          <a:bodyPr/>
          <a:lstStyle/>
          <a:p>
            <a:r>
              <a:rPr lang="en-US" dirty="0" smtClean="0"/>
              <a:t>Early Requirements Analysis</a:t>
            </a:r>
          </a:p>
          <a:p>
            <a:pPr lvl="1"/>
            <a:r>
              <a:rPr lang="en-GB" dirty="0" smtClean="0"/>
              <a:t>Identifies the domain stakeholders and models them as social actors, who depend on one another for goals to be achieved, plans to be performed, and resources to be furnished.</a:t>
            </a:r>
          </a:p>
          <a:p>
            <a:r>
              <a:rPr lang="en-GB" dirty="0" smtClean="0"/>
              <a:t>Late Requirements Analysis</a:t>
            </a:r>
          </a:p>
          <a:p>
            <a:pPr lvl="1"/>
            <a:r>
              <a:rPr lang="en-GB" dirty="0" smtClean="0"/>
              <a:t>The conceptual model is extended including a new actor, which represents the system, and a number of dependencies with other actors of the environment. These dependencies define all the functional and non-functional </a:t>
            </a:r>
            <a:r>
              <a:rPr lang="en-US" dirty="0" smtClean="0"/>
              <a:t>requirements of the system-to-be.</a:t>
            </a:r>
          </a:p>
          <a:p>
            <a:r>
              <a:rPr lang="en-GB" dirty="0" smtClean="0"/>
              <a:t>Both share the same conceptual and methodological approach. </a:t>
            </a:r>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732452118"/>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Development Phases II</a:t>
            </a:r>
            <a:endParaRPr lang="en-US" dirty="0"/>
          </a:p>
        </p:txBody>
      </p:sp>
      <p:sp>
        <p:nvSpPr>
          <p:cNvPr id="3" name="Content Placeholder 2"/>
          <p:cNvSpPr>
            <a:spLocks noGrp="1"/>
          </p:cNvSpPr>
          <p:nvPr>
            <p:ph idx="1"/>
          </p:nvPr>
        </p:nvSpPr>
        <p:spPr/>
        <p:txBody>
          <a:bodyPr/>
          <a:lstStyle/>
          <a:p>
            <a:r>
              <a:rPr lang="en-GB" sz="2400" dirty="0" smtClean="0"/>
              <a:t>Architectural Design </a:t>
            </a:r>
          </a:p>
          <a:p>
            <a:pPr lvl="1"/>
            <a:r>
              <a:rPr lang="en-GB" sz="2200" dirty="0" smtClean="0"/>
              <a:t>defines the system’s global architecture in terms of sub-systems, interconnected through data and control flows. Sub-systems are represented, in the model, as actors and data/control interconnections are represented as dependencies.</a:t>
            </a:r>
          </a:p>
          <a:p>
            <a:pPr lvl="1"/>
            <a:r>
              <a:rPr lang="en-GB" sz="2200" dirty="0" smtClean="0"/>
              <a:t>The architectural design provides also a mapping of the system actors to a set of software agents, each characterized by specific capabilities. </a:t>
            </a:r>
          </a:p>
          <a:p>
            <a:r>
              <a:rPr lang="en-GB" sz="2400" dirty="0" smtClean="0"/>
              <a:t>The Detailed Design</a:t>
            </a:r>
          </a:p>
          <a:p>
            <a:pPr lvl="1"/>
            <a:r>
              <a:rPr lang="en-GB" sz="2200" dirty="0" smtClean="0"/>
              <a:t>Specifies agent capabilities and interactions. </a:t>
            </a:r>
          </a:p>
          <a:p>
            <a:r>
              <a:rPr lang="en-GB" sz="2400" dirty="0" smtClean="0"/>
              <a:t>Implementation </a:t>
            </a:r>
          </a:p>
          <a:p>
            <a:pPr lvl="1"/>
            <a:r>
              <a:rPr lang="en-GB" sz="2200" dirty="0" smtClean="0"/>
              <a:t>follows step by step, in a natural way, the detailed design specification on the basis of the established mapping between the implementation platform constructs and the detailed design notions.</a:t>
            </a:r>
            <a:endParaRPr lang="en-US" sz="2200"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79827845"/>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Modelling Activities</a:t>
            </a:r>
            <a:endParaRPr lang="en-US" dirty="0"/>
          </a:p>
        </p:txBody>
      </p:sp>
      <p:sp>
        <p:nvSpPr>
          <p:cNvPr id="3" name="Content Placeholder 2"/>
          <p:cNvSpPr>
            <a:spLocks noGrp="1"/>
          </p:cNvSpPr>
          <p:nvPr>
            <p:ph idx="1"/>
          </p:nvPr>
        </p:nvSpPr>
        <p:spPr/>
        <p:txBody>
          <a:bodyPr/>
          <a:lstStyle/>
          <a:p>
            <a:r>
              <a:rPr lang="en-GB" dirty="0" smtClean="0"/>
              <a:t>Actor modelling </a:t>
            </a:r>
          </a:p>
          <a:p>
            <a:pPr lvl="1"/>
            <a:r>
              <a:rPr lang="en-GB" dirty="0" smtClean="0"/>
              <a:t>Consists of identifying and analyzing both the actors of the environment and the system’s actors and agents.</a:t>
            </a:r>
          </a:p>
          <a:p>
            <a:r>
              <a:rPr lang="en-GB" dirty="0" smtClean="0"/>
              <a:t>Dependency modelling </a:t>
            </a:r>
          </a:p>
          <a:p>
            <a:pPr lvl="1"/>
            <a:r>
              <a:rPr lang="en-GB" dirty="0" smtClean="0"/>
              <a:t>Consists of identifying actors which depend on one another for goals to be achieved, plans to be performed, and resources to be </a:t>
            </a:r>
            <a:r>
              <a:rPr lang="en-US" dirty="0" smtClean="0"/>
              <a:t>furnished.</a:t>
            </a:r>
          </a:p>
          <a:p>
            <a:r>
              <a:rPr lang="en-GB" dirty="0" smtClean="0"/>
              <a:t>Goal modelling </a:t>
            </a:r>
          </a:p>
          <a:p>
            <a:pPr lvl="1"/>
            <a:r>
              <a:rPr lang="en-GB" dirty="0" smtClean="0"/>
              <a:t>rests on the analysis of an actor goals, conducted from the point of view of the actor, by using three basic reasoning techniques: means-end analysis, contribution analysis, and AND/OR decomposition.</a:t>
            </a:r>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222470524"/>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Requirements Analysis Diagrams</a:t>
            </a:r>
            <a:endParaRPr lang="en-US" dirty="0"/>
          </a:p>
        </p:txBody>
      </p:sp>
      <p:sp>
        <p:nvSpPr>
          <p:cNvPr id="3" name="Content Placeholder 2"/>
          <p:cNvSpPr>
            <a:spLocks noGrp="1"/>
          </p:cNvSpPr>
          <p:nvPr>
            <p:ph idx="1"/>
          </p:nvPr>
        </p:nvSpPr>
        <p:spPr/>
        <p:txBody>
          <a:bodyPr/>
          <a:lstStyle/>
          <a:p>
            <a:r>
              <a:rPr lang="en-GB" dirty="0" smtClean="0"/>
              <a:t>Actor Diagrams</a:t>
            </a:r>
          </a:p>
          <a:p>
            <a:pPr lvl="1"/>
            <a:r>
              <a:rPr lang="en-GB" dirty="0" smtClean="0"/>
              <a:t>Describe actors, their goals and the network of dependency relationships among actors</a:t>
            </a:r>
          </a:p>
          <a:p>
            <a:r>
              <a:rPr lang="en-GB" dirty="0" smtClean="0"/>
              <a:t>Goal Diagrams</a:t>
            </a:r>
          </a:p>
          <a:p>
            <a:pPr lvl="1"/>
            <a:r>
              <a:rPr lang="en-GB" dirty="0" smtClean="0"/>
              <a:t>Describe the internal analysis of an actor</a:t>
            </a:r>
          </a:p>
          <a:p>
            <a:r>
              <a:rPr lang="en-GB" dirty="0" smtClean="0"/>
              <a:t>Both used for Early and Late Requirements</a:t>
            </a:r>
          </a:p>
          <a:p>
            <a:pPr lvl="1"/>
            <a:r>
              <a:rPr lang="en-GB" dirty="0" smtClean="0"/>
              <a:t>During Early Requirements depict system environment</a:t>
            </a:r>
          </a:p>
          <a:p>
            <a:pPr lvl="1"/>
            <a:r>
              <a:rPr lang="en-GB" dirty="0" smtClean="0"/>
              <a:t>During Late Requirements depict the system</a:t>
            </a:r>
          </a:p>
          <a:p>
            <a:pPr lvl="1"/>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07148134"/>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of Actor Diagram: </a:t>
            </a:r>
            <a:br>
              <a:rPr lang="en-GB" dirty="0" smtClean="0"/>
            </a:br>
            <a:r>
              <a:rPr lang="en-GB" dirty="0" smtClean="0"/>
              <a:t>Meeting System</a:t>
            </a:r>
            <a:endParaRPr lang="en-GB" dirty="0"/>
          </a:p>
        </p:txBody>
      </p:sp>
      <p:sp>
        <p:nvSpPr>
          <p:cNvPr id="6" name="Content Placeholder 5"/>
          <p:cNvSpPr>
            <a:spLocks noGrp="1"/>
          </p:cNvSpPr>
          <p:nvPr>
            <p:ph idx="1"/>
          </p:nvPr>
        </p:nvSpPr>
        <p:spPr/>
        <p:txBody>
          <a:bodyPr/>
          <a:lstStyle/>
          <a:p>
            <a:r>
              <a:rPr lang="en-GB" dirty="0" smtClean="0"/>
              <a:t>Actors: </a:t>
            </a:r>
          </a:p>
          <a:p>
            <a:pPr lvl="1"/>
            <a:r>
              <a:rPr lang="en-GB" dirty="0" smtClean="0"/>
              <a:t>Meeting Initiator</a:t>
            </a:r>
          </a:p>
          <a:p>
            <a:pPr lvl="1"/>
            <a:r>
              <a:rPr lang="en-GB" dirty="0" smtClean="0"/>
              <a:t>Meeting Participant</a:t>
            </a:r>
          </a:p>
          <a:p>
            <a:r>
              <a:rPr lang="en-GB" dirty="0" smtClean="0"/>
              <a:t>Goals/Plans/Resources/Softgoals:</a:t>
            </a:r>
          </a:p>
          <a:p>
            <a:pPr lvl="1"/>
            <a:r>
              <a:rPr lang="en-GB" dirty="0" smtClean="0"/>
              <a:t>Meeting Initiator: Organise Meeting</a:t>
            </a:r>
          </a:p>
          <a:p>
            <a:pPr lvl="1"/>
            <a:r>
              <a:rPr lang="en-GB" dirty="0" smtClean="0"/>
              <a:t>Meeting Participant: Attend Meeting</a:t>
            </a:r>
          </a:p>
          <a:p>
            <a:r>
              <a:rPr lang="en-GB" dirty="0" smtClean="0"/>
              <a:t>Goals/Plans/Resources/Softgoals Dependencies:</a:t>
            </a:r>
          </a:p>
          <a:p>
            <a:pPr lvl="1"/>
            <a:r>
              <a:rPr lang="en-GB" dirty="0" smtClean="0"/>
              <a:t>Participant: Meeting Details</a:t>
            </a:r>
          </a:p>
          <a:p>
            <a:pPr lvl="1"/>
            <a:r>
              <a:rPr lang="en-GB" dirty="0" smtClean="0"/>
              <a:t>Initiator: Obtain Availability</a:t>
            </a:r>
          </a:p>
          <a:p>
            <a:pPr lvl="1"/>
            <a:r>
              <a:rPr lang="en-GB" dirty="0" smtClean="0"/>
              <a:t>Participant: Schedule Meeting</a:t>
            </a:r>
          </a:p>
          <a:p>
            <a:pPr lvl="1"/>
            <a:r>
              <a:rPr lang="en-GB" dirty="0" smtClean="0"/>
              <a:t>Participant: Send Meeting Agreement</a:t>
            </a:r>
          </a:p>
          <a:p>
            <a:pPr lvl="1"/>
            <a:r>
              <a:rPr lang="en-GB" dirty="0" smtClean="0"/>
              <a:t>Initiator: Confirm Attendance</a:t>
            </a:r>
          </a:p>
          <a:p>
            <a:endParaRPr lang="en-GB" dirty="0" smtClean="0"/>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062021146"/>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of Actor Diagram</a:t>
            </a:r>
            <a:endParaRPr lang="en-US" dirty="0"/>
          </a:p>
        </p:txBody>
      </p:sp>
      <p:pic>
        <p:nvPicPr>
          <p:cNvPr id="30721" name="Picture 1"/>
          <p:cNvPicPr>
            <a:picLocks noChangeAspect="1" noChangeArrowheads="1"/>
          </p:cNvPicPr>
          <p:nvPr/>
        </p:nvPicPr>
        <p:blipFill>
          <a:blip r:embed="rId2" cstate="print"/>
          <a:srcRect/>
          <a:stretch>
            <a:fillRect/>
          </a:stretch>
        </p:blipFill>
        <p:spPr bwMode="auto">
          <a:xfrm>
            <a:off x="242296" y="1066800"/>
            <a:ext cx="8673104" cy="4957783"/>
          </a:xfrm>
          <a:prstGeom prst="rect">
            <a:avLst/>
          </a:prstGeom>
          <a:noFill/>
          <a:ln w="9525">
            <a:noFill/>
            <a:miter lim="800000"/>
            <a:headEnd/>
            <a:tailEnd/>
          </a:ln>
        </p:spPr>
      </p:pic>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97579602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4"/>
          <p:cNvSpPr>
            <a:spLocks noGrp="1" noChangeArrowheads="1"/>
          </p:cNvSpPr>
          <p:nvPr>
            <p:ph type="title"/>
          </p:nvPr>
        </p:nvSpPr>
        <p:spPr/>
        <p:txBody>
          <a:bodyPr/>
          <a:lstStyle/>
          <a:p>
            <a:r>
              <a:rPr lang="en-US" dirty="0" smtClean="0"/>
              <a:t>One Solution: Threat Modeling</a:t>
            </a:r>
          </a:p>
        </p:txBody>
      </p:sp>
      <p:sp>
        <p:nvSpPr>
          <p:cNvPr id="4099" name="Rectangle 25"/>
          <p:cNvSpPr>
            <a:spLocks noGrp="1" noChangeArrowheads="1"/>
          </p:cNvSpPr>
          <p:nvPr>
            <p:ph idx="1"/>
          </p:nvPr>
        </p:nvSpPr>
        <p:spPr/>
        <p:txBody>
          <a:bodyPr/>
          <a:lstStyle/>
          <a:p>
            <a:r>
              <a:rPr lang="en-US" dirty="0" smtClean="0"/>
              <a:t>Threat modeling is</a:t>
            </a:r>
          </a:p>
          <a:p>
            <a:pPr lvl="1"/>
            <a:r>
              <a:rPr lang="en-US" dirty="0" smtClean="0"/>
              <a:t>A repeatable process </a:t>
            </a:r>
          </a:p>
          <a:p>
            <a:pPr lvl="1"/>
            <a:r>
              <a:rPr lang="en-US" dirty="0" smtClean="0"/>
              <a:t>Collaborative</a:t>
            </a:r>
          </a:p>
          <a:p>
            <a:pPr lvl="1"/>
            <a:r>
              <a:rPr lang="en-US" dirty="0" smtClean="0"/>
              <a:t>Proactive</a:t>
            </a:r>
          </a:p>
          <a:p>
            <a:pPr lvl="1"/>
            <a:r>
              <a:rPr lang="en-US" dirty="0" smtClean="0"/>
              <a:t>Executed during the design phase (mostly) at Ford </a:t>
            </a:r>
          </a:p>
          <a:p>
            <a:pPr lvl="1"/>
            <a:r>
              <a:rPr lang="en-US" dirty="0" smtClean="0"/>
              <a:t>Risk quantifying</a:t>
            </a:r>
          </a:p>
          <a:p>
            <a:pPr lvl="1"/>
            <a:r>
              <a:rPr lang="en-US" dirty="0" smtClean="0"/>
              <a:t>Business empowering</a:t>
            </a:r>
          </a:p>
          <a:p>
            <a:pPr lvl="1"/>
            <a:r>
              <a:rPr lang="en-US" dirty="0" smtClean="0"/>
              <a:t>Awareness raising</a:t>
            </a:r>
            <a:endParaRPr lang="en-US" dirty="0"/>
          </a:p>
        </p:txBody>
      </p:sp>
    </p:spTree>
    <p:extLst>
      <p:ext uri="{BB962C8B-B14F-4D97-AF65-F5344CB8AC3E}">
        <p14:creationId xmlns:p14="http://schemas.microsoft.com/office/powerpoint/2010/main" val="764211555"/>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Goal Diagram: Meeting Initiator</a:t>
            </a:r>
            <a:endParaRPr lang="en-GB" dirty="0"/>
          </a:p>
        </p:txBody>
      </p:sp>
      <p:sp>
        <p:nvSpPr>
          <p:cNvPr id="6" name="Content Placeholder 5"/>
          <p:cNvSpPr>
            <a:spLocks noGrp="1"/>
          </p:cNvSpPr>
          <p:nvPr>
            <p:ph idx="1"/>
          </p:nvPr>
        </p:nvSpPr>
        <p:spPr/>
        <p:txBody>
          <a:bodyPr/>
          <a:lstStyle/>
          <a:p>
            <a:r>
              <a:rPr lang="en-GB" dirty="0" smtClean="0"/>
              <a:t>Main Goals</a:t>
            </a:r>
          </a:p>
          <a:p>
            <a:pPr lvl="1"/>
            <a:r>
              <a:rPr lang="en-GB" dirty="0" smtClean="0"/>
              <a:t>Schedule Meeting</a:t>
            </a:r>
          </a:p>
          <a:p>
            <a:pPr lvl="1"/>
            <a:r>
              <a:rPr lang="en-GB" dirty="0" smtClean="0"/>
              <a:t>Obtain Meeting Details</a:t>
            </a:r>
          </a:p>
          <a:p>
            <a:pPr lvl="1"/>
            <a:r>
              <a:rPr lang="en-GB" dirty="0" smtClean="0"/>
              <a:t>Find Suitable Date/Time</a:t>
            </a:r>
          </a:p>
          <a:p>
            <a:pPr lvl="1"/>
            <a:r>
              <a:rPr lang="en-GB" dirty="0" smtClean="0"/>
              <a:t>Inform Participants</a:t>
            </a:r>
          </a:p>
          <a:p>
            <a:r>
              <a:rPr lang="en-GB" dirty="0" smtClean="0"/>
              <a:t>Some Plans</a:t>
            </a:r>
          </a:p>
          <a:p>
            <a:pPr lvl="1"/>
            <a:r>
              <a:rPr lang="en-GB" dirty="0" smtClean="0"/>
              <a:t>Send Agreement</a:t>
            </a:r>
          </a:p>
          <a:p>
            <a:r>
              <a:rPr lang="en-GB" dirty="0" smtClean="0"/>
              <a:t>Non measurable goals – soft goals!</a:t>
            </a:r>
          </a:p>
          <a:p>
            <a:pPr lvl="1"/>
            <a:r>
              <a:rPr lang="en-GB" dirty="0" smtClean="0"/>
              <a:t>Quickly</a:t>
            </a:r>
          </a:p>
          <a:p>
            <a:pPr lvl="1"/>
            <a:r>
              <a:rPr lang="en-GB" dirty="0" smtClean="0"/>
              <a:t>Low effort</a:t>
            </a:r>
            <a:endParaRPr lang="en-GB" dirty="0"/>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590330367"/>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Example of Goal Diagram: Early Requirements</a:t>
            </a:r>
            <a:endParaRPr lang="en-US" dirty="0"/>
          </a:p>
        </p:txBody>
      </p:sp>
      <p:pic>
        <p:nvPicPr>
          <p:cNvPr id="29697" name="Picture 1"/>
          <p:cNvPicPr>
            <a:picLocks noChangeAspect="1" noChangeArrowheads="1"/>
          </p:cNvPicPr>
          <p:nvPr/>
        </p:nvPicPr>
        <p:blipFill>
          <a:blip r:embed="rId2" cstate="print"/>
          <a:srcRect/>
          <a:stretch>
            <a:fillRect/>
          </a:stretch>
        </p:blipFill>
        <p:spPr bwMode="auto">
          <a:xfrm>
            <a:off x="1066800" y="1066800"/>
            <a:ext cx="6286063" cy="5197475"/>
          </a:xfrm>
          <a:prstGeom prst="rect">
            <a:avLst/>
          </a:prstGeom>
          <a:noFill/>
          <a:ln w="9525">
            <a:noFill/>
            <a:miter lim="800000"/>
            <a:headEnd/>
            <a:tailEnd/>
          </a:ln>
        </p:spPr>
      </p:pic>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705879386"/>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Late Requirements Actor Diagram</a:t>
            </a:r>
            <a:endParaRPr lang="en-US" dirty="0"/>
          </a:p>
        </p:txBody>
      </p:sp>
      <p:pic>
        <p:nvPicPr>
          <p:cNvPr id="28673" name="Picture 1"/>
          <p:cNvPicPr>
            <a:picLocks noChangeAspect="1" noChangeArrowheads="1"/>
          </p:cNvPicPr>
          <p:nvPr/>
        </p:nvPicPr>
        <p:blipFill>
          <a:blip r:embed="rId2" cstate="print"/>
          <a:srcRect/>
          <a:stretch>
            <a:fillRect/>
          </a:stretch>
        </p:blipFill>
        <p:spPr bwMode="auto">
          <a:xfrm>
            <a:off x="76200" y="1143000"/>
            <a:ext cx="9001156" cy="4402264"/>
          </a:xfrm>
          <a:prstGeom prst="rect">
            <a:avLst/>
          </a:prstGeom>
          <a:noFill/>
          <a:ln w="9525">
            <a:noFill/>
            <a:miter lim="800000"/>
            <a:headEnd/>
            <a:tailEnd/>
          </a:ln>
        </p:spPr>
      </p:pic>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267359085"/>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Architectural Design</a:t>
            </a:r>
            <a:endParaRPr lang="en-US" dirty="0"/>
          </a:p>
        </p:txBody>
      </p:sp>
      <p:sp>
        <p:nvSpPr>
          <p:cNvPr id="3" name="Content Placeholder 2"/>
          <p:cNvSpPr>
            <a:spLocks noGrp="1"/>
          </p:cNvSpPr>
          <p:nvPr>
            <p:ph idx="1"/>
          </p:nvPr>
        </p:nvSpPr>
        <p:spPr/>
        <p:txBody>
          <a:bodyPr/>
          <a:lstStyle/>
          <a:p>
            <a:r>
              <a:rPr lang="en-GB" dirty="0" smtClean="0"/>
              <a:t>New actors (including sub-actors) are introduced in the system as a result of analysis performed at different levels of abstraction, such as inclusion of new actors and delegation of sub-goals to sub-actors upon goal </a:t>
            </a:r>
            <a:r>
              <a:rPr lang="en-US" dirty="0" smtClean="0"/>
              <a:t>analysis of system’s goals,</a:t>
            </a:r>
          </a:p>
          <a:p>
            <a:r>
              <a:rPr lang="en-GB" dirty="0" smtClean="0"/>
              <a:t>Inclusion of new actors according to the choice of a specific architectural style</a:t>
            </a:r>
          </a:p>
          <a:p>
            <a:r>
              <a:rPr lang="en-GB" dirty="0" smtClean="0"/>
              <a:t>Inclusion of actors contributing positively to the fulfillment of some specific </a:t>
            </a:r>
            <a:r>
              <a:rPr lang="en-US" dirty="0" smtClean="0"/>
              <a:t>functional and non-functional requirement.</a:t>
            </a:r>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4074031670"/>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Architectural Design – </a:t>
            </a:r>
            <a:r>
              <a:rPr lang="en-GB" dirty="0"/>
              <a:t>S</a:t>
            </a:r>
            <a:r>
              <a:rPr lang="en-GB" dirty="0" smtClean="0"/>
              <a:t>ystem Decomposition</a:t>
            </a:r>
            <a:endParaRPr lang="en-US" dirty="0"/>
          </a:p>
        </p:txBody>
      </p:sp>
      <p:pic>
        <p:nvPicPr>
          <p:cNvPr id="26625" name="Picture 1"/>
          <p:cNvPicPr>
            <a:picLocks noChangeAspect="1" noChangeArrowheads="1"/>
          </p:cNvPicPr>
          <p:nvPr/>
        </p:nvPicPr>
        <p:blipFill>
          <a:blip r:embed="rId2" cstate="print"/>
          <a:srcRect/>
          <a:stretch>
            <a:fillRect/>
          </a:stretch>
        </p:blipFill>
        <p:spPr bwMode="auto">
          <a:xfrm>
            <a:off x="785786" y="1066800"/>
            <a:ext cx="7143800" cy="5082078"/>
          </a:xfrm>
          <a:prstGeom prst="rect">
            <a:avLst/>
          </a:prstGeom>
          <a:noFill/>
          <a:ln w="9525">
            <a:noFill/>
            <a:miter lim="800000"/>
            <a:headEnd/>
            <a:tailEnd/>
          </a:ln>
        </p:spPr>
      </p:pic>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057901616"/>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Architectural Design (cont.)</a:t>
            </a:r>
            <a:endParaRPr lang="en-US" dirty="0"/>
          </a:p>
        </p:txBody>
      </p:sp>
      <p:sp>
        <p:nvSpPr>
          <p:cNvPr id="3" name="Content Placeholder 2"/>
          <p:cNvSpPr>
            <a:spLocks noGrp="1"/>
          </p:cNvSpPr>
          <p:nvPr>
            <p:ph idx="1"/>
          </p:nvPr>
        </p:nvSpPr>
        <p:spPr/>
        <p:txBody>
          <a:bodyPr/>
          <a:lstStyle/>
          <a:p>
            <a:r>
              <a:rPr lang="en-GB" dirty="0" smtClean="0"/>
              <a:t>Next step involves identification of the capabilities needed by the actors to fulfil their goals and plans. </a:t>
            </a:r>
          </a:p>
          <a:p>
            <a:pPr lvl="1"/>
            <a:r>
              <a:rPr lang="en-GB" dirty="0" smtClean="0"/>
              <a:t>Capabilities are not derived automatically but they can be easily identified by analyzing the extended actor diagram.</a:t>
            </a:r>
          </a:p>
          <a:p>
            <a:r>
              <a:rPr lang="en-GB" dirty="0" smtClean="0"/>
              <a:t>The last step consists of defining a set of agent types and assigning each of them one or more different capabilities (agent assignment).</a:t>
            </a:r>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2119909231"/>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Detail Design</a:t>
            </a:r>
            <a:endParaRPr lang="en-US" dirty="0"/>
          </a:p>
        </p:txBody>
      </p:sp>
      <p:sp>
        <p:nvSpPr>
          <p:cNvPr id="3" name="Content Placeholder 2"/>
          <p:cNvSpPr>
            <a:spLocks noGrp="1"/>
          </p:cNvSpPr>
          <p:nvPr>
            <p:ph idx="1"/>
          </p:nvPr>
        </p:nvSpPr>
        <p:spPr/>
        <p:txBody>
          <a:bodyPr/>
          <a:lstStyle/>
          <a:p>
            <a:r>
              <a:rPr lang="en-GB" dirty="0" smtClean="0"/>
              <a:t>Tropos adapts existing results from approaches to agent system design.</a:t>
            </a:r>
          </a:p>
          <a:p>
            <a:pPr lvl="1"/>
            <a:r>
              <a:rPr lang="en-GB" dirty="0" smtClean="0"/>
              <a:t>UML activity diagrams for representing capabilities and plans</a:t>
            </a:r>
          </a:p>
          <a:p>
            <a:pPr lvl="1"/>
            <a:r>
              <a:rPr lang="en-GB" dirty="0" smtClean="0"/>
              <a:t>a subset of the AUML diagrams for </a:t>
            </a:r>
            <a:r>
              <a:rPr lang="en-US" dirty="0" smtClean="0"/>
              <a:t>specifying agent protocols.</a:t>
            </a:r>
            <a:endParaRPr lang="en-GB" dirty="0" smtClean="0"/>
          </a:p>
          <a:p>
            <a:r>
              <a:rPr lang="en-GB" dirty="0" smtClean="0"/>
              <a:t>It takes as input the specifications resulting from the architectural design phase and the reasons for a given element, designed at this level, can be traced back to early requirement analysis.</a:t>
            </a:r>
          </a:p>
          <a:p>
            <a:endParaRPr lang="en-US" dirty="0"/>
          </a:p>
        </p:txBody>
      </p:sp>
      <p:sp>
        <p:nvSpPr>
          <p:cNvPr id="10"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509257514"/>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Capability Diagram Example</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857224" y="1785926"/>
            <a:ext cx="7029450" cy="4248150"/>
          </a:xfrm>
          <a:prstGeom prst="rect">
            <a:avLst/>
          </a:prstGeom>
          <a:noFill/>
          <a:ln w="9525">
            <a:noFill/>
            <a:miter lim="800000"/>
            <a:headEnd/>
            <a:tailEnd/>
          </a:ln>
          <a:effectLst/>
        </p:spPr>
      </p:pic>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342034515"/>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Tropos Limitations with Respect to Security </a:t>
            </a:r>
            <a:r>
              <a:rPr lang="en-GB" dirty="0"/>
              <a:t>M</a:t>
            </a:r>
            <a:r>
              <a:rPr lang="en-GB" dirty="0" smtClean="0"/>
              <a:t>odelling</a:t>
            </a:r>
            <a:endParaRPr lang="en-GB" dirty="0"/>
          </a:p>
        </p:txBody>
      </p:sp>
      <p:sp>
        <p:nvSpPr>
          <p:cNvPr id="6" name="Content Placeholder 5"/>
          <p:cNvSpPr>
            <a:spLocks noGrp="1"/>
          </p:cNvSpPr>
          <p:nvPr>
            <p:ph idx="1"/>
          </p:nvPr>
        </p:nvSpPr>
        <p:spPr/>
        <p:txBody>
          <a:bodyPr/>
          <a:lstStyle/>
          <a:p>
            <a:pPr lvl="0"/>
            <a:r>
              <a:rPr lang="en-GB" sz="2000" dirty="0" smtClean="0"/>
              <a:t>The Tropos methodology uses the concept of soft-goal to model security requirements, similarly to the way that it handles any non-functional requirements. </a:t>
            </a:r>
          </a:p>
          <a:p>
            <a:pPr lvl="0"/>
            <a:r>
              <a:rPr lang="en-GB" sz="2000" dirty="0" smtClean="0"/>
              <a:t>The concept of soft-goal is “used to model quality attributes for which there are no a priori, clear criteria for satisfaction, but are judged by actors as being sufficiently met”. </a:t>
            </a:r>
          </a:p>
          <a:p>
            <a:pPr lvl="0"/>
            <a:r>
              <a:rPr lang="en-GB" sz="2000" dirty="0" smtClean="0"/>
              <a:t>However, as it becomes evident in an increasing number of research works, security requirements are better defined in terms of constraints on a system’s functions]. </a:t>
            </a:r>
          </a:p>
          <a:p>
            <a:pPr lvl="0"/>
            <a:r>
              <a:rPr lang="en-GB" sz="2000" dirty="0" smtClean="0"/>
              <a:t>Differently than quality properties, which represent characteristics of the system that its stakeholders care about, security requirements represent rules or conditions imposed to the system that are (theoretically) non negotiable. </a:t>
            </a:r>
          </a:p>
          <a:p>
            <a:pPr lvl="0"/>
            <a:r>
              <a:rPr lang="en-GB" sz="2000" dirty="0" smtClean="0"/>
              <a:t>This is problematic because the concept of a soft-goal captures qualities but it fails to capture constraints. </a:t>
            </a:r>
          </a:p>
          <a:p>
            <a:endParaRPr lang="en-GB" sz="2000" dirty="0"/>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303371098"/>
      </p:ext>
    </p:extLst>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Tropos Limitations II</a:t>
            </a:r>
            <a:endParaRPr lang="en-GB" dirty="0"/>
          </a:p>
        </p:txBody>
      </p:sp>
      <p:sp>
        <p:nvSpPr>
          <p:cNvPr id="6" name="Content Placeholder 5"/>
          <p:cNvSpPr>
            <a:spLocks noGrp="1"/>
          </p:cNvSpPr>
          <p:nvPr>
            <p:ph idx="1"/>
          </p:nvPr>
        </p:nvSpPr>
        <p:spPr/>
        <p:txBody>
          <a:bodyPr/>
          <a:lstStyle/>
          <a:p>
            <a:pPr lvl="0"/>
            <a:r>
              <a:rPr lang="en-GB" dirty="0" smtClean="0"/>
              <a:t>Allows the simultaneous definition of security and other functional and non-functional requirements, but it does not help to clearly identify security requirements.  </a:t>
            </a:r>
          </a:p>
          <a:p>
            <a:pPr lvl="0"/>
            <a:r>
              <a:rPr lang="en-GB" dirty="0" smtClean="0"/>
              <a:t>Such a distinction is made even harder by the lack of definition of the Tropos concepts, such as goals, tasks, and dependencies, with security in mind. </a:t>
            </a:r>
          </a:p>
          <a:p>
            <a:pPr lvl="0"/>
            <a:r>
              <a:rPr lang="en-GB" dirty="0" smtClean="0"/>
              <a:t>This is problematic since it does not allow a clear understanding of the security requirements of the system and how these might conflict with functional and non-functional requirements.  </a:t>
            </a:r>
          </a:p>
          <a:p>
            <a:endParaRPr lang="en-GB" dirty="0"/>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54215391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4"/>
          <p:cNvSpPr>
            <a:spLocks noGrp="1" noChangeArrowheads="1"/>
          </p:cNvSpPr>
          <p:nvPr>
            <p:ph type="title"/>
          </p:nvPr>
        </p:nvSpPr>
        <p:spPr/>
        <p:txBody>
          <a:bodyPr/>
          <a:lstStyle/>
          <a:p>
            <a:r>
              <a:rPr lang="en-US" dirty="0" smtClean="0"/>
              <a:t>Why Threat Modeling?</a:t>
            </a:r>
          </a:p>
        </p:txBody>
      </p:sp>
      <p:sp>
        <p:nvSpPr>
          <p:cNvPr id="4099" name="Rectangle 25"/>
          <p:cNvSpPr>
            <a:spLocks noGrp="1" noChangeArrowheads="1"/>
          </p:cNvSpPr>
          <p:nvPr>
            <p:ph idx="1"/>
          </p:nvPr>
        </p:nvSpPr>
        <p:spPr/>
        <p:txBody>
          <a:bodyPr/>
          <a:lstStyle/>
          <a:p>
            <a:pPr>
              <a:buFont typeface="Arial" panose="020B0604020202020204" pitchFamily="34" charset="0"/>
              <a:buChar char="•"/>
            </a:pPr>
            <a:r>
              <a:rPr lang="en-US" sz="2200" dirty="0" smtClean="0"/>
              <a:t>Threat modeling is a methodology and a tool used to identify and classify vulnerabilities which, if exploited, would result in adverse business impact.   </a:t>
            </a:r>
          </a:p>
          <a:p>
            <a:pPr>
              <a:buFont typeface="Arial" panose="020B0604020202020204" pitchFamily="34" charset="0"/>
              <a:buChar char="•"/>
            </a:pPr>
            <a:r>
              <a:rPr lang="en-US" sz="2200" dirty="0" smtClean="0"/>
              <a:t>Internally developed applications are numbered in the thousands</a:t>
            </a:r>
          </a:p>
          <a:p>
            <a:pPr>
              <a:buFont typeface="Arial" panose="020B0604020202020204" pitchFamily="34" charset="0"/>
              <a:buChar char="•"/>
            </a:pPr>
            <a:r>
              <a:rPr lang="en-US" sz="2200" dirty="0" smtClean="0"/>
              <a:t>Customized purchased packages are numbered in the thousands</a:t>
            </a:r>
          </a:p>
          <a:p>
            <a:pPr>
              <a:buFont typeface="Arial" panose="020B0604020202020204" pitchFamily="34" charset="0"/>
              <a:buChar char="•"/>
            </a:pPr>
            <a:r>
              <a:rPr lang="en-US" sz="2200" dirty="0" smtClean="0"/>
              <a:t>Virtually every development language, technology, and protocol is in use</a:t>
            </a:r>
          </a:p>
          <a:p>
            <a:pPr>
              <a:buFont typeface="Arial" panose="020B0604020202020204" pitchFamily="34" charset="0"/>
              <a:buChar char="•"/>
            </a:pPr>
            <a:r>
              <a:rPr lang="en-US" sz="2200" dirty="0" smtClean="0"/>
              <a:t>Control processes have been around in excess of 10 years and are focused on information assurance</a:t>
            </a:r>
          </a:p>
          <a:p>
            <a:pPr>
              <a:buFont typeface="Arial" panose="020B0604020202020204" pitchFamily="34" charset="0"/>
              <a:buChar char="•"/>
            </a:pPr>
            <a:r>
              <a:rPr lang="en-US" sz="2200" dirty="0" smtClean="0"/>
              <a:t>Threat modeling, ethical hacking, and static code analysis are misunderstood</a:t>
            </a:r>
          </a:p>
          <a:p>
            <a:pPr>
              <a:buFont typeface="Arial" panose="020B0604020202020204" pitchFamily="34" charset="0"/>
              <a:buChar char="•"/>
            </a:pPr>
            <a:r>
              <a:rPr lang="en-US" sz="2200" dirty="0" smtClean="0"/>
              <a:t>Global / regional hiring practices are inconsistent</a:t>
            </a:r>
          </a:p>
          <a:p>
            <a:pPr>
              <a:buFont typeface="Arial" panose="020B0604020202020204" pitchFamily="34" charset="0"/>
              <a:buChar char="•"/>
            </a:pPr>
            <a:endParaRPr lang="en-US" sz="2200" dirty="0" smtClean="0"/>
          </a:p>
        </p:txBody>
      </p:sp>
      <p:sp>
        <p:nvSpPr>
          <p:cNvPr id="4" name="Text Box 3"/>
          <p:cNvSpPr txBox="1">
            <a:spLocks noChangeArrowheads="1"/>
          </p:cNvSpPr>
          <p:nvPr/>
        </p:nvSpPr>
        <p:spPr bwMode="auto">
          <a:xfrm>
            <a:off x="439754" y="5867400"/>
            <a:ext cx="7864475" cy="338554"/>
          </a:xfrm>
          <a:prstGeom prst="rect">
            <a:avLst/>
          </a:prstGeom>
          <a:noFill/>
          <a:ln w="28575">
            <a:solidFill>
              <a:schemeClr val="tx1"/>
            </a:solidFill>
            <a:miter lim="800000"/>
            <a:headEnd/>
            <a:tailEnd/>
          </a:ln>
          <a:effectLst/>
        </p:spPr>
        <p:txBody>
          <a:bodyPr wrap="square" lIns="45720" rIns="45720">
            <a:spAutoFit/>
          </a:bodyPr>
          <a:lstStyle/>
          <a:p>
            <a:pPr algn="l">
              <a:spcBef>
                <a:spcPct val="20000"/>
              </a:spcBef>
            </a:pPr>
            <a:r>
              <a:rPr lang="en-US" sz="1600" i="1" dirty="0">
                <a:latin typeface="Calibri" panose="020F0502020204030204" pitchFamily="34" charset="0"/>
              </a:rPr>
              <a:t>The portfolio is so large and diverse that the task seems overwhelming.  </a:t>
            </a:r>
            <a:endParaRPr lang="en-US" sz="1600" dirty="0">
              <a:latin typeface="Calibri" panose="020F0502020204030204" pitchFamily="34" charset="0"/>
            </a:endParaRPr>
          </a:p>
        </p:txBody>
      </p:sp>
    </p:spTree>
    <p:extLst>
      <p:ext uri="{BB962C8B-B14F-4D97-AF65-F5344CB8AC3E}">
        <p14:creationId xmlns:p14="http://schemas.microsoft.com/office/powerpoint/2010/main" val="235319958"/>
      </p:ext>
    </p:extLst>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Tropos Limitations III</a:t>
            </a:r>
            <a:endParaRPr lang="en-GB" dirty="0"/>
          </a:p>
        </p:txBody>
      </p:sp>
      <p:sp>
        <p:nvSpPr>
          <p:cNvPr id="6" name="Content Placeholder 5"/>
          <p:cNvSpPr>
            <a:spLocks noGrp="1"/>
          </p:cNvSpPr>
          <p:nvPr>
            <p:ph idx="1"/>
          </p:nvPr>
        </p:nvSpPr>
        <p:spPr/>
        <p:txBody>
          <a:bodyPr/>
          <a:lstStyle/>
          <a:p>
            <a:r>
              <a:rPr lang="en-GB" dirty="0" smtClean="0"/>
              <a:t>There are limitations regarding the process of modelling, analysing and reasoning about security requirements. </a:t>
            </a:r>
          </a:p>
          <a:p>
            <a:r>
              <a:rPr lang="en-GB" dirty="0" smtClean="0"/>
              <a:t>In fact the Tropos methodology process for dealing with security requirements is quite ad hoc.</a:t>
            </a:r>
          </a:p>
          <a:p>
            <a:pPr lvl="1"/>
            <a:r>
              <a:rPr lang="en-GB" dirty="0" smtClean="0"/>
              <a:t>How developers can systematically capture security requirements (expressed as soft-goals). </a:t>
            </a:r>
          </a:p>
          <a:p>
            <a:pPr lvl="1"/>
            <a:r>
              <a:rPr lang="en-GB" dirty="0" smtClean="0"/>
              <a:t>How they can develop a design that successfully meets those requirements in a systematic way. </a:t>
            </a:r>
          </a:p>
          <a:p>
            <a:endParaRPr lang="en-GB" dirty="0"/>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1339198535"/>
      </p:ext>
    </p:extLst>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Tropos Limitations IV</a:t>
            </a:r>
            <a:endParaRPr lang="en-GB" dirty="0"/>
          </a:p>
        </p:txBody>
      </p:sp>
      <p:sp>
        <p:nvSpPr>
          <p:cNvPr id="6" name="Content Placeholder 5"/>
          <p:cNvSpPr>
            <a:spLocks noGrp="1"/>
          </p:cNvSpPr>
          <p:nvPr>
            <p:ph idx="1"/>
          </p:nvPr>
        </p:nvSpPr>
        <p:spPr/>
        <p:txBody>
          <a:bodyPr/>
          <a:lstStyle/>
          <a:p>
            <a:pPr lvl="0"/>
            <a:r>
              <a:rPr lang="en-GB" dirty="0" smtClean="0"/>
              <a:t>Fails to provide any process to allow developers to reason about the consequences of the application of a particular design to their system </a:t>
            </a:r>
          </a:p>
          <a:p>
            <a:pPr lvl="0"/>
            <a:r>
              <a:rPr lang="en-GB" dirty="0" smtClean="0"/>
              <a:t>Fails to provide a process that allows developers to evaluate the developed security solution. </a:t>
            </a:r>
          </a:p>
          <a:p>
            <a:pPr lvl="0"/>
            <a:r>
              <a:rPr lang="en-GB" dirty="0" smtClean="0"/>
              <a:t>Fails to integrate security modelling during the early requirements analysis stage</a:t>
            </a:r>
            <a:r>
              <a:rPr lang="en-GB" smtClean="0"/>
              <a:t>. </a:t>
            </a:r>
            <a:endParaRPr lang="en-GB" dirty="0"/>
          </a:p>
        </p:txBody>
      </p:sp>
      <p:sp>
        <p:nvSpPr>
          <p:cNvPr id="7" name="Footer Placeholder 8"/>
          <p:cNvSpPr txBox="1">
            <a:spLocks/>
          </p:cNvSpPr>
          <p:nvPr/>
        </p:nvSpPr>
        <p:spPr>
          <a:xfrm>
            <a:off x="6553200" y="6264275"/>
            <a:ext cx="2590800" cy="288925"/>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Haris Mouratidis | haris@uel.ac.uk</a:t>
            </a:r>
          </a:p>
          <a:p>
            <a:r>
              <a:rPr lang="en-US" dirty="0" smtClean="0"/>
              <a:t> </a:t>
            </a:r>
            <a:endParaRPr lang="en-US" dirty="0"/>
          </a:p>
        </p:txBody>
      </p:sp>
    </p:spTree>
    <p:extLst>
      <p:ext uri="{BB962C8B-B14F-4D97-AF65-F5344CB8AC3E}">
        <p14:creationId xmlns:p14="http://schemas.microsoft.com/office/powerpoint/2010/main" val="643203984"/>
      </p:ext>
    </p:extLst>
  </p:cSld>
  <p:clrMapOvr>
    <a:masterClrMapping/>
  </p:clrMapOvr>
  <p:transition/>
</p:sld>
</file>

<file path=ppt/theme/theme1.xml><?xml version="1.0" encoding="utf-8"?>
<a:theme xmlns:a="http://schemas.openxmlformats.org/drawingml/2006/main" name="Assured SW Development">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Status xmlns="893ae260-c728-403e-8c1d-be5e00391f89">Draft</Statu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02027C-7F4C-46DC-944A-56ABB7602FD3}">
  <ds:schemaRefs>
    <ds:schemaRef ds:uri="http://purl.org/dc/terms/"/>
    <ds:schemaRef ds:uri="http://schemas.microsoft.com/office/infopath/2007/PartnerControls"/>
    <ds:schemaRef ds:uri="http://schemas.microsoft.com/office/2006/documentManagement/types"/>
    <ds:schemaRef ds:uri="http://www.w3.org/XML/1998/namespace"/>
    <ds:schemaRef ds:uri="http://schemas.microsoft.com/office/2006/metadata/properties"/>
    <ds:schemaRef ds:uri="http://purl.org/dc/elements/1.1/"/>
    <ds:schemaRef ds:uri="893ae260-c728-403e-8c1d-be5e00391f89"/>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CE816394-7F96-468D-8BA9-1392BFD1AF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21C5F52-A748-4121-B47C-32118B6AAB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Assured SW Development 1</Template>
  <TotalTime>276</TotalTime>
  <Words>4523</Words>
  <Application>Microsoft Office PowerPoint</Application>
  <PresentationFormat>On-screen Show (4:3)</PresentationFormat>
  <Paragraphs>548</Paragraphs>
  <Slides>91</Slides>
  <Notes>37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91</vt:i4>
      </vt:variant>
    </vt:vector>
  </HeadingPairs>
  <TitlesOfParts>
    <vt:vector size="93" baseType="lpstr">
      <vt:lpstr>Assured SW Development</vt:lpstr>
      <vt:lpstr>Visio</vt:lpstr>
      <vt:lpstr>Assured Software Development 1</vt:lpstr>
      <vt:lpstr>PowerPoint Presentation</vt:lpstr>
      <vt:lpstr>PowerPoint Presentation</vt:lpstr>
      <vt:lpstr>Threat Modeling </vt:lpstr>
      <vt:lpstr>Threat Modeling Outline</vt:lpstr>
      <vt:lpstr>Industry Case Study in Threat Modeling: Ford Motor Company </vt:lpstr>
      <vt:lpstr>The Problems</vt:lpstr>
      <vt:lpstr>One Solution: Threat Modeling</vt:lpstr>
      <vt:lpstr>Why Threat Modeling?</vt:lpstr>
      <vt:lpstr>Why Threat Modeling?</vt:lpstr>
      <vt:lpstr>Ford’s  Journey</vt:lpstr>
      <vt:lpstr>Participants</vt:lpstr>
      <vt:lpstr>Time Commitment</vt:lpstr>
      <vt:lpstr>Process</vt:lpstr>
      <vt:lpstr>Process</vt:lpstr>
      <vt:lpstr>Results</vt:lpstr>
      <vt:lpstr>Discussion</vt:lpstr>
      <vt:lpstr>Use of Threat Modeling in Prioritization</vt:lpstr>
      <vt:lpstr>An Example of Prioritization (SQUARE Step 8) </vt:lpstr>
      <vt:lpstr>An Example of Prioritization (SQUARE Step 8) </vt:lpstr>
      <vt:lpstr>An Example of Prioritization (SQUARE Step 8) </vt:lpstr>
      <vt:lpstr>An Example of Prioritization (SQUARE Step 8) </vt:lpstr>
      <vt:lpstr>Cost/Benefit Calculation in Prioritization</vt:lpstr>
      <vt:lpstr>Factoring in Risk </vt:lpstr>
      <vt:lpstr>Factoring in Risk </vt:lpstr>
      <vt:lpstr>Factoring in Risk </vt:lpstr>
      <vt:lpstr>Factoring in Risk </vt:lpstr>
      <vt:lpstr>Factoring in Risk </vt:lpstr>
      <vt:lpstr>Factoring in Risk </vt:lpstr>
      <vt:lpstr>Summary</vt:lpstr>
      <vt:lpstr>Summary</vt:lpstr>
      <vt:lpstr>Acknowledgments</vt:lpstr>
      <vt:lpstr>Additional Resources</vt:lpstr>
      <vt:lpstr>Questions?</vt:lpstr>
      <vt:lpstr>Secure Tropos (Developed by Dr. Haris Mouratidis) </vt:lpstr>
      <vt:lpstr>Secure Tropos Outline</vt:lpstr>
      <vt:lpstr>Introduction to Secure Tropos History, Motivation, and Foundations </vt:lpstr>
      <vt:lpstr>Tropos</vt:lpstr>
      <vt:lpstr>Tropos Key Points</vt:lpstr>
      <vt:lpstr>Tropos Concepts</vt:lpstr>
      <vt:lpstr>Secure Tropos History</vt:lpstr>
      <vt:lpstr>Secure Tropos Motivation</vt:lpstr>
      <vt:lpstr>Security Requirements in Secure Tropos</vt:lpstr>
      <vt:lpstr>Secure Tropos Concepts</vt:lpstr>
      <vt:lpstr>Secure Tropos Concepts II</vt:lpstr>
      <vt:lpstr>Types of Secure Dependencies</vt:lpstr>
      <vt:lpstr>Secure Goal</vt:lpstr>
      <vt:lpstr>An Example</vt:lpstr>
      <vt:lpstr>Secure Plans</vt:lpstr>
      <vt:lpstr>Secure Resource</vt:lpstr>
      <vt:lpstr>Secure Capability</vt:lpstr>
      <vt:lpstr>Modelling Activities</vt:lpstr>
      <vt:lpstr>Security Constraint Modelling I</vt:lpstr>
      <vt:lpstr>Security Constraint Modelling II</vt:lpstr>
      <vt:lpstr>Security Constraint Modelling III</vt:lpstr>
      <vt:lpstr>Secure Entities</vt:lpstr>
      <vt:lpstr>Security Process</vt:lpstr>
      <vt:lpstr>Process Activities</vt:lpstr>
      <vt:lpstr>Secure Tropos Process II</vt:lpstr>
      <vt:lpstr>Diagrams</vt:lpstr>
      <vt:lpstr>Security Enhanced Actor Diagram</vt:lpstr>
      <vt:lpstr>Graphical Representation</vt:lpstr>
      <vt:lpstr>Security Enhanced Goal Diagram</vt:lpstr>
      <vt:lpstr>Graphical Representation</vt:lpstr>
      <vt:lpstr>Loading Page of SecTro</vt:lpstr>
      <vt:lpstr>The Main Workspace</vt:lpstr>
      <vt:lpstr>Summary</vt:lpstr>
      <vt:lpstr>Questions?</vt:lpstr>
      <vt:lpstr>Backup Slides </vt:lpstr>
      <vt:lpstr>Tropos Methodology: An Introduction</vt:lpstr>
      <vt:lpstr>Tropos</vt:lpstr>
      <vt:lpstr>Tropos Key Points</vt:lpstr>
      <vt:lpstr>Tropos Concepts</vt:lpstr>
      <vt:lpstr>Development Phases</vt:lpstr>
      <vt:lpstr>Development Phases II</vt:lpstr>
      <vt:lpstr>Modelling Activities</vt:lpstr>
      <vt:lpstr>Requirements Analysis Diagrams</vt:lpstr>
      <vt:lpstr>Example of Actor Diagram:  Meeting System</vt:lpstr>
      <vt:lpstr>Example of Actor Diagram</vt:lpstr>
      <vt:lpstr>Goal Diagram: Meeting Initiator</vt:lpstr>
      <vt:lpstr>Example of Goal Diagram: Early Requirements</vt:lpstr>
      <vt:lpstr>Late Requirements Actor Diagram</vt:lpstr>
      <vt:lpstr>Architectural Design</vt:lpstr>
      <vt:lpstr>Architectural Design – System Decomposition</vt:lpstr>
      <vt:lpstr>Architectural Design (cont.)</vt:lpstr>
      <vt:lpstr>Detail Design</vt:lpstr>
      <vt:lpstr>Capability Diagram Example</vt:lpstr>
      <vt:lpstr>Tropos Limitations with Respect to Security Modelling</vt:lpstr>
      <vt:lpstr>Tropos Limitations II</vt:lpstr>
      <vt:lpstr>Tropos Limitations III</vt:lpstr>
      <vt:lpstr>Tropos Limitations IV</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Assured Software Development 1</dc:title>
  <dc:creator>Sandy Shrum</dc:creator>
  <cp:lastModifiedBy>Nancy Mead</cp:lastModifiedBy>
  <cp:revision>30</cp:revision>
  <cp:lastPrinted>2006-09-07T20:48:53Z</cp:lastPrinted>
  <dcterms:created xsi:type="dcterms:W3CDTF">2014-01-07T20:00:11Z</dcterms:created>
  <dcterms:modified xsi:type="dcterms:W3CDTF">2014-03-27T03:51:43Z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